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1"/>
    <p:restoredTop sz="95846"/>
  </p:normalViewPr>
  <p:slideViewPr>
    <p:cSldViewPr snapToGrid="0">
      <p:cViewPr varScale="1">
        <p:scale>
          <a:sx n="112" d="100"/>
          <a:sy n="112" d="100"/>
        </p:scale>
        <p:origin x="576"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en-GB"/>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2136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GB"/>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7/30/23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534210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7/30/23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676739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GB"/>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7/30/23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570141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7/30/23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8431849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7/30/23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938070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7/30/23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dirty="0"/>
          </a:p>
        </p:txBody>
      </p:sp>
    </p:spTree>
    <p:extLst>
      <p:ext uri="{BB962C8B-B14F-4D97-AF65-F5344CB8AC3E}">
        <p14:creationId xmlns:p14="http://schemas.microsoft.com/office/powerpoint/2010/main" val="37606855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GB"/>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122140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39145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GB"/>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7/30/23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106925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smtClean="0"/>
              <a:t>7/30/23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t>‹#›</a:t>
            </a:fld>
            <a:endParaRPr lang="en-US" dirty="0"/>
          </a:p>
        </p:txBody>
      </p:sp>
    </p:spTree>
    <p:extLst>
      <p:ext uri="{BB962C8B-B14F-4D97-AF65-F5344CB8AC3E}">
        <p14:creationId xmlns:p14="http://schemas.microsoft.com/office/powerpoint/2010/main" val="20547971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7/30/23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638237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7/30/23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971265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7/30/23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326770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GB"/>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smtClean="0"/>
              <a:t>7/30/23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12227636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7/30/23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330192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GB"/>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7/30/23</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05372385"/>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 id="2147483681" r:id="rId13"/>
    <p:sldLayoutId id="2147483682" r:id="rId14"/>
    <p:sldLayoutId id="2147483683" r:id="rId15"/>
    <p:sldLayoutId id="2147483684"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7EA8FF-A172-CD24-ED5C-D0F53D7B82E1}"/>
              </a:ext>
            </a:extLst>
          </p:cNvPr>
          <p:cNvSpPr>
            <a:spLocks noGrp="1"/>
          </p:cNvSpPr>
          <p:nvPr>
            <p:ph type="ctrTitle"/>
          </p:nvPr>
        </p:nvSpPr>
        <p:spPr>
          <a:xfrm>
            <a:off x="1221316" y="1984016"/>
            <a:ext cx="8677063" cy="1646302"/>
          </a:xfrm>
        </p:spPr>
        <p:txBody>
          <a:bodyPr/>
          <a:lstStyle/>
          <a:p>
            <a:r>
              <a:rPr lang="en-US" dirty="0"/>
              <a:t>Distinctive Teaching and Learning Conference - CIU</a:t>
            </a:r>
          </a:p>
        </p:txBody>
      </p:sp>
      <p:sp>
        <p:nvSpPr>
          <p:cNvPr id="3" name="Subtitle 2">
            <a:extLst>
              <a:ext uri="{FF2B5EF4-FFF2-40B4-BE49-F238E27FC236}">
                <a16:creationId xmlns:a16="http://schemas.microsoft.com/office/drawing/2014/main" id="{04E9D92B-2151-1D12-BCBD-3F19A18F7D3E}"/>
              </a:ext>
            </a:extLst>
          </p:cNvPr>
          <p:cNvSpPr>
            <a:spLocks noGrp="1"/>
          </p:cNvSpPr>
          <p:nvPr>
            <p:ph type="subTitle" idx="1"/>
          </p:nvPr>
        </p:nvSpPr>
        <p:spPr>
          <a:xfrm>
            <a:off x="1872827" y="3776513"/>
            <a:ext cx="7766936" cy="1096899"/>
          </a:xfrm>
        </p:spPr>
        <p:txBody>
          <a:bodyPr/>
          <a:lstStyle/>
          <a:p>
            <a:r>
              <a:rPr lang="en-US" sz="1800" b="1" dirty="0">
                <a:effectLst/>
                <a:latin typeface="Calibri" panose="020F0502020204030204" pitchFamily="34" charset="0"/>
                <a:ea typeface="Times New Roman" panose="02020603050405020304" pitchFamily="18" charset="0"/>
              </a:rPr>
              <a:t>Foundational Truth as the Plumb Line for Education in our Society</a:t>
            </a:r>
            <a:endParaRPr lang="en-US" sz="1800" dirty="0">
              <a:effectLst/>
              <a:latin typeface="Times New Roman" panose="02020603050405020304" pitchFamily="18" charset="0"/>
              <a:ea typeface="Times New Roman" panose="02020603050405020304" pitchFamily="18" charset="0"/>
            </a:endParaRPr>
          </a:p>
          <a:p>
            <a:r>
              <a:rPr lang="en-US" dirty="0"/>
              <a:t>Presented by Dr. Debbi Keeler</a:t>
            </a:r>
          </a:p>
        </p:txBody>
      </p:sp>
    </p:spTree>
    <p:extLst>
      <p:ext uri="{BB962C8B-B14F-4D97-AF65-F5344CB8AC3E}">
        <p14:creationId xmlns:p14="http://schemas.microsoft.com/office/powerpoint/2010/main" val="12080803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DF4D7F6-81B5-452A-9CE6-76D81F91D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EF8117B-1731-F052-EB4F-1C33DD4A5A39}"/>
              </a:ext>
            </a:extLst>
          </p:cNvPr>
          <p:cNvSpPr>
            <a:spLocks noGrp="1"/>
          </p:cNvSpPr>
          <p:nvPr>
            <p:ph type="title"/>
          </p:nvPr>
        </p:nvSpPr>
        <p:spPr>
          <a:xfrm>
            <a:off x="1333502" y="609600"/>
            <a:ext cx="8596668" cy="1320800"/>
          </a:xfrm>
        </p:spPr>
        <p:txBody>
          <a:bodyPr>
            <a:normAutofit/>
          </a:bodyPr>
          <a:lstStyle/>
          <a:p>
            <a:pPr>
              <a:lnSpc>
                <a:spcPct val="90000"/>
              </a:lnSpc>
            </a:pPr>
            <a:r>
              <a:rPr lang="en-US" sz="2800" b="0" i="0" dirty="0">
                <a:effectLst/>
                <a:latin typeface="Söhne"/>
              </a:rPr>
              <a:t>Influential Engagement of the Education Mountain</a:t>
            </a:r>
            <a:br>
              <a:rPr lang="en-US" sz="2800" b="0" i="0" dirty="0">
                <a:effectLst/>
                <a:latin typeface="Söhne"/>
              </a:rPr>
            </a:br>
            <a:endParaRPr lang="en-US" sz="2800" dirty="0"/>
          </a:p>
        </p:txBody>
      </p:sp>
      <p:sp>
        <p:nvSpPr>
          <p:cNvPr id="10" name="Isosceles Triangle 9">
            <a:extLst>
              <a:ext uri="{FF2B5EF4-FFF2-40B4-BE49-F238E27FC236}">
                <a16:creationId xmlns:a16="http://schemas.microsoft.com/office/drawing/2014/main" id="{4600514D-20FB-4559-97DC-D1DC39E6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Isosceles Triangle 11">
            <a:extLst>
              <a:ext uri="{FF2B5EF4-FFF2-40B4-BE49-F238E27FC236}">
                <a16:creationId xmlns:a16="http://schemas.microsoft.com/office/drawing/2014/main" id="{266F638A-E405-4AC0-B984-72E5813B0D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38534" y="3818467"/>
            <a:ext cx="4450292" cy="3039533"/>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cxnSp>
        <p:nvCxnSpPr>
          <p:cNvPr id="14" name="Straight Connector 13">
            <a:extLst>
              <a:ext uri="{FF2B5EF4-FFF2-40B4-BE49-F238E27FC236}">
                <a16:creationId xmlns:a16="http://schemas.microsoft.com/office/drawing/2014/main" id="{7D1CBE93-B17D-4509-843C-82287C38032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134600" y="0"/>
            <a:ext cx="1727200" cy="6858000"/>
          </a:xfrm>
          <a:prstGeom prst="line">
            <a:avLst/>
          </a:prstGeom>
          <a:ln w="15875" cap="sq">
            <a:solidFill>
              <a:schemeClr val="accent2"/>
            </a:solidFill>
            <a:beve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AE6277B4-6A43-48AB-89B2-3442221619C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15875">
            <a:solidFill>
              <a:schemeClr val="accent1"/>
            </a:solidFill>
          </a:ln>
        </p:spPr>
        <p:style>
          <a:lnRef idx="2">
            <a:schemeClr val="accent1"/>
          </a:lnRef>
          <a:fillRef idx="0">
            <a:schemeClr val="accent1"/>
          </a:fillRef>
          <a:effectRef idx="1">
            <a:schemeClr val="accent1"/>
          </a:effectRef>
          <a:fontRef idx="minor">
            <a:schemeClr val="tx1"/>
          </a:fontRef>
        </p:style>
      </p:cxnSp>
      <p:sp>
        <p:nvSpPr>
          <p:cNvPr id="3" name="Content Placeholder 2">
            <a:extLst>
              <a:ext uri="{FF2B5EF4-FFF2-40B4-BE49-F238E27FC236}">
                <a16:creationId xmlns:a16="http://schemas.microsoft.com/office/drawing/2014/main" id="{3BE6293E-3AA1-D250-E51D-D6922DA3FAC5}"/>
              </a:ext>
            </a:extLst>
          </p:cNvPr>
          <p:cNvSpPr>
            <a:spLocks noGrp="1"/>
          </p:cNvSpPr>
          <p:nvPr>
            <p:ph idx="1"/>
          </p:nvPr>
        </p:nvSpPr>
        <p:spPr>
          <a:xfrm>
            <a:off x="868680" y="1600200"/>
            <a:ext cx="10412730" cy="5154930"/>
          </a:xfrm>
        </p:spPr>
        <p:txBody>
          <a:bodyPr>
            <a:normAutofit lnSpcReduction="10000"/>
          </a:bodyPr>
          <a:lstStyle/>
          <a:p>
            <a:pPr>
              <a:lnSpc>
                <a:spcPct val="90000"/>
              </a:lnSpc>
            </a:pPr>
            <a:r>
              <a:rPr lang="en-US" sz="1600" b="1" i="0" dirty="0">
                <a:effectLst/>
                <a:latin typeface="Söhne"/>
              </a:rPr>
              <a:t>5. Overcoming through Christ's Victory</a:t>
            </a:r>
            <a:endParaRPr lang="en-US" sz="1600" b="0" i="0" dirty="0">
              <a:effectLst/>
              <a:latin typeface="Söhne"/>
            </a:endParaRPr>
          </a:p>
          <a:p>
            <a:pPr>
              <a:lnSpc>
                <a:spcPct val="90000"/>
              </a:lnSpc>
              <a:buFont typeface="Arial" panose="020B0604020202020204" pitchFamily="34" charset="0"/>
              <a:buChar char="•"/>
            </a:pPr>
            <a:r>
              <a:rPr lang="en-US" sz="1600" b="0" i="0" dirty="0">
                <a:effectLst/>
                <a:latin typeface="Söhne"/>
              </a:rPr>
              <a:t>"We don't react to the work of the enemy, he was slain." (Revelation 12:11)</a:t>
            </a:r>
          </a:p>
          <a:p>
            <a:pPr>
              <a:lnSpc>
                <a:spcPct val="90000"/>
              </a:lnSpc>
              <a:buFont typeface="Arial" panose="020B0604020202020204" pitchFamily="34" charset="0"/>
              <a:buChar char="•"/>
            </a:pPr>
            <a:r>
              <a:rPr lang="en-US" sz="1600" b="0" i="0" dirty="0">
                <a:effectLst/>
                <a:latin typeface="Söhne"/>
              </a:rPr>
              <a:t>Standing firm in Christ's victory counters falsehoods and promotes a God-centered perspective.</a:t>
            </a:r>
          </a:p>
          <a:p>
            <a:pPr>
              <a:lnSpc>
                <a:spcPct val="90000"/>
              </a:lnSpc>
            </a:pPr>
            <a:r>
              <a:rPr lang="en-US" sz="1600" b="1" i="0" dirty="0">
                <a:effectLst/>
                <a:latin typeface="Söhne"/>
              </a:rPr>
              <a:t>6. Embracing God's Goodness</a:t>
            </a:r>
            <a:endParaRPr lang="en-US" sz="1600" b="0" i="0" dirty="0">
              <a:effectLst/>
              <a:latin typeface="Söhne"/>
            </a:endParaRPr>
          </a:p>
          <a:p>
            <a:pPr>
              <a:lnSpc>
                <a:spcPct val="90000"/>
              </a:lnSpc>
              <a:buFont typeface="Arial" panose="020B0604020202020204" pitchFamily="34" charset="0"/>
              <a:buChar char="•"/>
            </a:pPr>
            <a:r>
              <a:rPr lang="en-US" sz="1600" b="0" i="0" dirty="0">
                <a:effectLst/>
                <a:latin typeface="Söhne"/>
              </a:rPr>
              <a:t>"Every good and perfect gift comes from the Father." (James 1:17)</a:t>
            </a:r>
          </a:p>
          <a:p>
            <a:pPr>
              <a:lnSpc>
                <a:spcPct val="90000"/>
              </a:lnSpc>
              <a:buFont typeface="Arial" panose="020B0604020202020204" pitchFamily="34" charset="0"/>
              <a:buChar char="•"/>
            </a:pPr>
            <a:r>
              <a:rPr lang="en-US" sz="1600" b="0" i="0" dirty="0">
                <a:effectLst/>
                <a:latin typeface="Söhne"/>
              </a:rPr>
              <a:t>Freely receiving and sharing God's blessings in education fosters a grateful and generous spirit.</a:t>
            </a:r>
          </a:p>
          <a:p>
            <a:pPr>
              <a:lnSpc>
                <a:spcPct val="90000"/>
              </a:lnSpc>
            </a:pPr>
            <a:r>
              <a:rPr lang="en-US" sz="1600" b="1" i="0" dirty="0">
                <a:effectLst/>
                <a:latin typeface="Söhne"/>
              </a:rPr>
              <a:t>7. Countering Secular Influences in Education</a:t>
            </a:r>
            <a:endParaRPr lang="en-US" sz="1600" b="0" i="0" dirty="0">
              <a:effectLst/>
              <a:latin typeface="Söhne"/>
            </a:endParaRPr>
          </a:p>
          <a:p>
            <a:pPr>
              <a:lnSpc>
                <a:spcPct val="90000"/>
              </a:lnSpc>
              <a:buFont typeface="Arial" panose="020B0604020202020204" pitchFamily="34" charset="0"/>
              <a:buChar char="•"/>
            </a:pPr>
            <a:r>
              <a:rPr lang="en-US" sz="1600" b="0" i="0" dirty="0">
                <a:effectLst/>
                <a:latin typeface="Söhne"/>
              </a:rPr>
              <a:t>Understanding the crisis of the soul and the rise of spiritism in education.</a:t>
            </a:r>
          </a:p>
          <a:p>
            <a:pPr>
              <a:lnSpc>
                <a:spcPct val="90000"/>
              </a:lnSpc>
              <a:buFont typeface="Arial" panose="020B0604020202020204" pitchFamily="34" charset="0"/>
              <a:buChar char="•"/>
            </a:pPr>
            <a:r>
              <a:rPr lang="en-US" sz="1600" b="0" i="0" dirty="0">
                <a:effectLst/>
                <a:latin typeface="Söhne"/>
              </a:rPr>
              <a:t>Counteracting false beliefs by emphasizing God's truth and restoring the value of human dignity.</a:t>
            </a:r>
          </a:p>
          <a:p>
            <a:pPr>
              <a:lnSpc>
                <a:spcPct val="90000"/>
              </a:lnSpc>
            </a:pPr>
            <a:r>
              <a:rPr lang="en-US" sz="1600" b="1" i="0" dirty="0">
                <a:effectLst/>
                <a:latin typeface="Söhne"/>
              </a:rPr>
              <a:t>8. Acknowledging God's Wisdom Beyond Human Intellect</a:t>
            </a:r>
            <a:endParaRPr lang="en-US" sz="1600" b="0" i="0" dirty="0">
              <a:effectLst/>
              <a:latin typeface="Söhne"/>
            </a:endParaRPr>
          </a:p>
          <a:p>
            <a:pPr>
              <a:lnSpc>
                <a:spcPct val="90000"/>
              </a:lnSpc>
              <a:buFont typeface="Arial" panose="020B0604020202020204" pitchFamily="34" charset="0"/>
              <a:buChar char="•"/>
            </a:pPr>
            <a:r>
              <a:rPr lang="en-US" sz="1600" b="0" i="0" dirty="0">
                <a:effectLst/>
                <a:latin typeface="Söhne"/>
              </a:rPr>
              <a:t>Trusting in God's sovereignty and wisdom for breakthroughs in education.</a:t>
            </a:r>
          </a:p>
          <a:p>
            <a:pPr>
              <a:lnSpc>
                <a:spcPct val="90000"/>
              </a:lnSpc>
              <a:buFont typeface="Arial" panose="020B0604020202020204" pitchFamily="34" charset="0"/>
              <a:buChar char="•"/>
            </a:pPr>
            <a:r>
              <a:rPr lang="en-US" sz="1600" b="0" i="0" dirty="0">
                <a:effectLst/>
                <a:latin typeface="Söhne"/>
              </a:rPr>
              <a:t>Recognizing divine aspects beyond human comprehension.</a:t>
            </a:r>
          </a:p>
          <a:p>
            <a:pPr>
              <a:lnSpc>
                <a:spcPct val="90000"/>
              </a:lnSpc>
            </a:pPr>
            <a:r>
              <a:rPr lang="en-US" sz="1600" b="1" i="0" dirty="0">
                <a:effectLst/>
                <a:latin typeface="Söhne"/>
              </a:rPr>
              <a:t>9. Pursuing True Peace through God's Presence</a:t>
            </a:r>
            <a:endParaRPr lang="en-US" sz="1600" b="0" i="0" dirty="0">
              <a:effectLst/>
              <a:latin typeface="Söhne"/>
            </a:endParaRPr>
          </a:p>
          <a:p>
            <a:pPr>
              <a:lnSpc>
                <a:spcPct val="90000"/>
              </a:lnSpc>
              <a:buFont typeface="Arial" panose="020B0604020202020204" pitchFamily="34" charset="0"/>
              <a:buChar char="•"/>
            </a:pPr>
            <a:r>
              <a:rPr lang="en-US" sz="1600" b="0" i="0" dirty="0">
                <a:effectLst/>
                <a:latin typeface="Söhne"/>
              </a:rPr>
              <a:t>"In trusting the Lord, we find perfect peace." (Isaiah 26:3)</a:t>
            </a:r>
          </a:p>
          <a:p>
            <a:pPr>
              <a:lnSpc>
                <a:spcPct val="90000"/>
              </a:lnSpc>
              <a:buFont typeface="Arial" panose="020B0604020202020204" pitchFamily="34" charset="0"/>
              <a:buChar char="•"/>
            </a:pPr>
            <a:r>
              <a:rPr lang="en-US" sz="1600" b="0" i="0" dirty="0">
                <a:effectLst/>
                <a:latin typeface="Söhne"/>
              </a:rPr>
              <a:t>Seeking God's presence leads to lasting transformation and peace in educational settings.</a:t>
            </a:r>
          </a:p>
          <a:p>
            <a:pPr>
              <a:lnSpc>
                <a:spcPct val="90000"/>
              </a:lnSpc>
            </a:pPr>
            <a:endParaRPr lang="en-US" sz="700" dirty="0"/>
          </a:p>
        </p:txBody>
      </p:sp>
      <p:sp>
        <p:nvSpPr>
          <p:cNvPr id="18" name="Rectangle 27">
            <a:extLst>
              <a:ext uri="{FF2B5EF4-FFF2-40B4-BE49-F238E27FC236}">
                <a16:creationId xmlns:a16="http://schemas.microsoft.com/office/drawing/2014/main" id="{27B538D5-95DB-47ED-9CB4-34AE5BF78E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25641" y="0"/>
            <a:ext cx="1766359" cy="6858000"/>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4877083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09EA7EA7-74F5-4EE2-8E3D-1A10308259D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9" name="Straight Connector 8">
              <a:extLst>
                <a:ext uri="{FF2B5EF4-FFF2-40B4-BE49-F238E27FC236}">
                  <a16:creationId xmlns:a16="http://schemas.microsoft.com/office/drawing/2014/main" id="{A5CE79B5-7EE4-424D-AD14-5DEFB61B85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696C926F-F999-44BA-8D86-9EAB51D6501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1" name="Rectangle 23">
              <a:extLst>
                <a:ext uri="{FF2B5EF4-FFF2-40B4-BE49-F238E27FC236}">
                  <a16:creationId xmlns:a16="http://schemas.microsoft.com/office/drawing/2014/main" id="{248745E7-0AF0-48F9-8E58-2673FC5F4F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25">
              <a:extLst>
                <a:ext uri="{FF2B5EF4-FFF2-40B4-BE49-F238E27FC236}">
                  <a16:creationId xmlns:a16="http://schemas.microsoft.com/office/drawing/2014/main" id="{9715E81A-D2E0-4431-9370-4E4A9ECA7F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Isosceles Triangle 12">
              <a:extLst>
                <a:ext uri="{FF2B5EF4-FFF2-40B4-BE49-F238E27FC236}">
                  <a16:creationId xmlns:a16="http://schemas.microsoft.com/office/drawing/2014/main" id="{CEDB37A9-282D-4DDB-85AD-B2090A8253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27">
              <a:extLst>
                <a:ext uri="{FF2B5EF4-FFF2-40B4-BE49-F238E27FC236}">
                  <a16:creationId xmlns:a16="http://schemas.microsoft.com/office/drawing/2014/main" id="{533D5933-7F91-4F5E-BC31-42FD0E2D8D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8">
              <a:extLst>
                <a:ext uri="{FF2B5EF4-FFF2-40B4-BE49-F238E27FC236}">
                  <a16:creationId xmlns:a16="http://schemas.microsoft.com/office/drawing/2014/main" id="{37ADDF68-C9BE-46EA-83DE-2C07DD8396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9">
              <a:extLst>
                <a:ext uri="{FF2B5EF4-FFF2-40B4-BE49-F238E27FC236}">
                  <a16:creationId xmlns:a16="http://schemas.microsoft.com/office/drawing/2014/main" id="{10D67396-BABD-48A8-A892-CCB5095FA4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Isosceles Triangle 16">
              <a:extLst>
                <a:ext uri="{FF2B5EF4-FFF2-40B4-BE49-F238E27FC236}">
                  <a16:creationId xmlns:a16="http://schemas.microsoft.com/office/drawing/2014/main" id="{626DA82A-72C2-4DF6-9CF0-0D1F6B96B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8EE6DC63-4380-4BE0-A68A-8F01162BD1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20" name="Rectangle 19">
            <a:extLst>
              <a:ext uri="{FF2B5EF4-FFF2-40B4-BE49-F238E27FC236}">
                <a16:creationId xmlns:a16="http://schemas.microsoft.com/office/drawing/2014/main" id="{C52ED567-06B3-4107-9773-BBB6BD7867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824"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938A1402-ADD9-4894-BDCA-11333E31EE1F}"/>
              </a:ext>
            </a:extLst>
          </p:cNvPr>
          <p:cNvSpPr txBox="1"/>
          <p:nvPr/>
        </p:nvSpPr>
        <p:spPr>
          <a:xfrm>
            <a:off x="677334" y="1253067"/>
            <a:ext cx="6155266" cy="4351866"/>
          </a:xfrm>
          <a:prstGeom prst="rect">
            <a:avLst/>
          </a:prstGeom>
        </p:spPr>
        <p:txBody>
          <a:bodyPr vert="horz" lIns="91440" tIns="45720" rIns="91440" bIns="45720" rtlCol="0" anchor="ctr">
            <a:normAutofit/>
          </a:bodyPr>
          <a:lstStyle/>
          <a:p>
            <a:pPr marR="0" lvl="1">
              <a:spcBef>
                <a:spcPts val="1000"/>
              </a:spcBef>
              <a:buClr>
                <a:schemeClr val="accent1"/>
              </a:buClr>
              <a:buSzPct val="80000"/>
              <a:buFont typeface="Wingdings 3" charset="2"/>
              <a:buChar char=""/>
              <a:tabLst>
                <a:tab pos="685800" algn="l"/>
              </a:tabLst>
            </a:pPr>
            <a:r>
              <a:rPr lang="en-US" b="1">
                <a:solidFill>
                  <a:schemeClr val="tx1">
                    <a:lumMod val="75000"/>
                    <a:lumOff val="25000"/>
                  </a:schemeClr>
                </a:solidFill>
                <a:effectLst/>
              </a:rPr>
              <a:t>What: </a:t>
            </a:r>
            <a:endParaRPr lang="en-US">
              <a:solidFill>
                <a:schemeClr val="tx1">
                  <a:lumMod val="75000"/>
                  <a:lumOff val="25000"/>
                </a:schemeClr>
              </a:solidFill>
              <a:effectLst/>
            </a:endParaRPr>
          </a:p>
          <a:p>
            <a:pPr marL="1143000" marR="0" lvl="2" indent="-228600">
              <a:spcBef>
                <a:spcPts val="1000"/>
              </a:spcBef>
              <a:buClr>
                <a:schemeClr val="accent1"/>
              </a:buClr>
              <a:buSzPct val="80000"/>
              <a:buFont typeface="Wingdings 3" charset="2"/>
              <a:buChar char=""/>
              <a:tabLst>
                <a:tab pos="1143000" algn="l"/>
              </a:tabLst>
            </a:pPr>
            <a:r>
              <a:rPr lang="en-US">
                <a:solidFill>
                  <a:schemeClr val="tx1">
                    <a:lumMod val="75000"/>
                    <a:lumOff val="25000"/>
                  </a:schemeClr>
                </a:solidFill>
                <a:effectLst/>
              </a:rPr>
              <a:t> Opportunity replaces rejection: The people of God vs. institutions: Identity </a:t>
            </a:r>
          </a:p>
          <a:p>
            <a:pPr marL="1143000" marR="0" lvl="2" indent="-228600">
              <a:spcBef>
                <a:spcPts val="1000"/>
              </a:spcBef>
              <a:buClr>
                <a:schemeClr val="accent1"/>
              </a:buClr>
              <a:buSzPct val="80000"/>
              <a:buFont typeface="Wingdings 3" charset="2"/>
              <a:buChar char=""/>
              <a:tabLst>
                <a:tab pos="1143000" algn="l"/>
              </a:tabLst>
            </a:pPr>
            <a:r>
              <a:rPr lang="en-US">
                <a:solidFill>
                  <a:schemeClr val="tx1">
                    <a:lumMod val="75000"/>
                    <a:lumOff val="25000"/>
                  </a:schemeClr>
                </a:solidFill>
                <a:effectLst/>
              </a:rPr>
              <a:t> My Belief instead of unbelief. -talents to full giftings</a:t>
            </a:r>
          </a:p>
          <a:p>
            <a:pPr marL="1143000" marR="0" lvl="2" indent="-228600">
              <a:spcBef>
                <a:spcPts val="1000"/>
              </a:spcBef>
              <a:buClr>
                <a:schemeClr val="accent1"/>
              </a:buClr>
              <a:buSzPct val="80000"/>
              <a:buFont typeface="Wingdings 3" charset="2"/>
              <a:buChar char=""/>
              <a:tabLst>
                <a:tab pos="1143000" algn="l"/>
              </a:tabLst>
            </a:pPr>
            <a:r>
              <a:rPr lang="en-US">
                <a:solidFill>
                  <a:schemeClr val="tx1">
                    <a:lumMod val="75000"/>
                    <a:lumOff val="25000"/>
                  </a:schemeClr>
                </a:solidFill>
                <a:effectLst/>
              </a:rPr>
              <a:t> Declarations of others – leader, teacher, speaker, voice</a:t>
            </a:r>
          </a:p>
          <a:p>
            <a:pPr marL="1143000" marR="0" lvl="2" indent="-228600">
              <a:spcBef>
                <a:spcPts val="1000"/>
              </a:spcBef>
              <a:buClr>
                <a:schemeClr val="accent1"/>
              </a:buClr>
              <a:buSzPct val="80000"/>
              <a:buFont typeface="Wingdings 3" charset="2"/>
              <a:buChar char=""/>
              <a:tabLst>
                <a:tab pos="1143000" algn="l"/>
              </a:tabLst>
            </a:pPr>
            <a:r>
              <a:rPr lang="en-US">
                <a:solidFill>
                  <a:schemeClr val="tx1">
                    <a:lumMod val="75000"/>
                    <a:lumOff val="25000"/>
                  </a:schemeClr>
                </a:solidFill>
                <a:effectLst/>
              </a:rPr>
              <a:t> Full circle - redemption</a:t>
            </a:r>
          </a:p>
          <a:p>
            <a:pPr>
              <a:spcBef>
                <a:spcPts val="1000"/>
              </a:spcBef>
              <a:buClr>
                <a:schemeClr val="accent1"/>
              </a:buClr>
              <a:buSzPct val="80000"/>
              <a:buFont typeface="Wingdings 3" charset="2"/>
              <a:buChar char=""/>
            </a:pPr>
            <a:endParaRPr lang="en-US">
              <a:solidFill>
                <a:schemeClr val="tx1">
                  <a:lumMod val="75000"/>
                  <a:lumOff val="25000"/>
                </a:schemeClr>
              </a:solidFill>
            </a:endParaRPr>
          </a:p>
        </p:txBody>
      </p:sp>
      <p:sp>
        <p:nvSpPr>
          <p:cNvPr id="22" name="Rectangle 21">
            <a:extLst>
              <a:ext uri="{FF2B5EF4-FFF2-40B4-BE49-F238E27FC236}">
                <a16:creationId xmlns:a16="http://schemas.microsoft.com/office/drawing/2014/main" id="{AF551D8B-3775-4477-88B7-7B7C350D34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4656" y="0"/>
            <a:ext cx="4657344"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cxnSp>
        <p:nvCxnSpPr>
          <p:cNvPr id="24" name="Straight Connector 23">
            <a:extLst>
              <a:ext uri="{FF2B5EF4-FFF2-40B4-BE49-F238E27FC236}">
                <a16:creationId xmlns:a16="http://schemas.microsoft.com/office/drawing/2014/main" id="{1A901C3D-CFAE-460D-BD0E-7D22164D7DF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0590212" y="0"/>
            <a:ext cx="1059921" cy="6858000"/>
          </a:xfrm>
          <a:prstGeom prst="line">
            <a:avLst/>
          </a:prstGeom>
          <a:ln w="9525">
            <a:solidFill>
              <a:srgbClr val="BFBFBF">
                <a:alpha val="70000"/>
              </a:srgbClr>
            </a:solidFill>
          </a:ln>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837C0EA9-1437-4437-9D20-2BBDA1AA9FF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721600" y="3721395"/>
            <a:ext cx="4345560" cy="3136604"/>
          </a:xfrm>
          <a:prstGeom prst="line">
            <a:avLst/>
          </a:prstGeom>
          <a:ln w="9525">
            <a:solidFill>
              <a:srgbClr val="BFBFBF">
                <a:alpha val="69804"/>
              </a:srgbClr>
            </a:solidFill>
          </a:ln>
        </p:spPr>
        <p:style>
          <a:lnRef idx="2">
            <a:schemeClr val="accent1"/>
          </a:lnRef>
          <a:fillRef idx="0">
            <a:schemeClr val="accent1"/>
          </a:fillRef>
          <a:effectRef idx="1">
            <a:schemeClr val="accent1"/>
          </a:effectRef>
          <a:fontRef idx="minor">
            <a:schemeClr val="tx1"/>
          </a:fontRef>
        </p:style>
      </p:cxnSp>
      <p:sp>
        <p:nvSpPr>
          <p:cNvPr id="28" name="Rectangle 23">
            <a:extLst>
              <a:ext uri="{FF2B5EF4-FFF2-40B4-BE49-F238E27FC236}">
                <a16:creationId xmlns:a16="http://schemas.microsoft.com/office/drawing/2014/main" id="{BB934D2B-85E2-4375-94EE-B66C16BF79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5">
            <a:extLst>
              <a:ext uri="{FF2B5EF4-FFF2-40B4-BE49-F238E27FC236}">
                <a16:creationId xmlns:a16="http://schemas.microsoft.com/office/drawing/2014/main" id="{9B445E02-D785-4565-B842-9567BBC095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Isosceles Triangle 31">
            <a:extLst>
              <a:ext uri="{FF2B5EF4-FFF2-40B4-BE49-F238E27FC236}">
                <a16:creationId xmlns:a16="http://schemas.microsoft.com/office/drawing/2014/main" id="{2C153736-D102-4F57-9DE7-615AFC02B0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Rectangle 27">
            <a:extLst>
              <a:ext uri="{FF2B5EF4-FFF2-40B4-BE49-F238E27FC236}">
                <a16:creationId xmlns:a16="http://schemas.microsoft.com/office/drawing/2014/main" id="{BA407A52-66F4-4CDE-A726-FF79F3EC34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Rectangle 28">
            <a:extLst>
              <a:ext uri="{FF2B5EF4-FFF2-40B4-BE49-F238E27FC236}">
                <a16:creationId xmlns:a16="http://schemas.microsoft.com/office/drawing/2014/main" id="{D28FFB34-4FC3-46F5-B900-D3B774FD0B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8" name="Rectangle 29">
            <a:extLst>
              <a:ext uri="{FF2B5EF4-FFF2-40B4-BE49-F238E27FC236}">
                <a16:creationId xmlns:a16="http://schemas.microsoft.com/office/drawing/2014/main" id="{205F7B13-ACB5-46BE-8070-0431266B18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40" name="Isosceles Triangle 39">
            <a:extLst>
              <a:ext uri="{FF2B5EF4-FFF2-40B4-BE49-F238E27FC236}">
                <a16:creationId xmlns:a16="http://schemas.microsoft.com/office/drawing/2014/main" id="{D52A0D23-45DD-4DF4-ADE6-A81F409BB9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03011B20-C287-8BD7-DCBC-D5F653AC6DB4}"/>
              </a:ext>
            </a:extLst>
          </p:cNvPr>
          <p:cNvSpPr>
            <a:spLocks noGrp="1"/>
          </p:cNvSpPr>
          <p:nvPr>
            <p:ph type="title"/>
          </p:nvPr>
        </p:nvSpPr>
        <p:spPr>
          <a:xfrm>
            <a:off x="7829658" y="1253067"/>
            <a:ext cx="3371742" cy="4351866"/>
          </a:xfrm>
        </p:spPr>
        <p:txBody>
          <a:bodyPr vert="horz" lIns="91440" tIns="45720" rIns="91440" bIns="45720" rtlCol="0" anchor="ctr">
            <a:normAutofit/>
          </a:bodyPr>
          <a:lstStyle/>
          <a:p>
            <a:r>
              <a:rPr lang="en-US">
                <a:solidFill>
                  <a:schemeClr val="bg1"/>
                </a:solidFill>
              </a:rPr>
              <a:t>What or Who Shaped you as an Educator?</a:t>
            </a:r>
          </a:p>
        </p:txBody>
      </p:sp>
    </p:spTree>
    <p:extLst>
      <p:ext uri="{BB962C8B-B14F-4D97-AF65-F5344CB8AC3E}">
        <p14:creationId xmlns:p14="http://schemas.microsoft.com/office/powerpoint/2010/main" val="26093314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09EA7EA7-74F5-4EE2-8E3D-1A10308259D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9" name="Straight Connector 8">
              <a:extLst>
                <a:ext uri="{FF2B5EF4-FFF2-40B4-BE49-F238E27FC236}">
                  <a16:creationId xmlns:a16="http://schemas.microsoft.com/office/drawing/2014/main" id="{A5CE79B5-7EE4-424D-AD14-5DEFB61B85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696C926F-F999-44BA-8D86-9EAB51D6501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1" name="Rectangle 23">
              <a:extLst>
                <a:ext uri="{FF2B5EF4-FFF2-40B4-BE49-F238E27FC236}">
                  <a16:creationId xmlns:a16="http://schemas.microsoft.com/office/drawing/2014/main" id="{248745E7-0AF0-48F9-8E58-2673FC5F4F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25">
              <a:extLst>
                <a:ext uri="{FF2B5EF4-FFF2-40B4-BE49-F238E27FC236}">
                  <a16:creationId xmlns:a16="http://schemas.microsoft.com/office/drawing/2014/main" id="{9715E81A-D2E0-4431-9370-4E4A9ECA7F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Isosceles Triangle 12">
              <a:extLst>
                <a:ext uri="{FF2B5EF4-FFF2-40B4-BE49-F238E27FC236}">
                  <a16:creationId xmlns:a16="http://schemas.microsoft.com/office/drawing/2014/main" id="{CEDB37A9-282D-4DDB-85AD-B2090A8253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27">
              <a:extLst>
                <a:ext uri="{FF2B5EF4-FFF2-40B4-BE49-F238E27FC236}">
                  <a16:creationId xmlns:a16="http://schemas.microsoft.com/office/drawing/2014/main" id="{533D5933-7F91-4F5E-BC31-42FD0E2D8D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8">
              <a:extLst>
                <a:ext uri="{FF2B5EF4-FFF2-40B4-BE49-F238E27FC236}">
                  <a16:creationId xmlns:a16="http://schemas.microsoft.com/office/drawing/2014/main" id="{37ADDF68-C9BE-46EA-83DE-2C07DD8396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9">
              <a:extLst>
                <a:ext uri="{FF2B5EF4-FFF2-40B4-BE49-F238E27FC236}">
                  <a16:creationId xmlns:a16="http://schemas.microsoft.com/office/drawing/2014/main" id="{10D67396-BABD-48A8-A892-CCB5095FA4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Isosceles Triangle 16">
              <a:extLst>
                <a:ext uri="{FF2B5EF4-FFF2-40B4-BE49-F238E27FC236}">
                  <a16:creationId xmlns:a16="http://schemas.microsoft.com/office/drawing/2014/main" id="{626DA82A-72C2-4DF6-9CF0-0D1F6B96B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8EE6DC63-4380-4BE0-A68A-8F01162BD1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cxnSp>
        <p:nvCxnSpPr>
          <p:cNvPr id="20" name="Straight Connector 19">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2418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03011B20-C287-8BD7-DCBC-D5F653AC6DB4}"/>
              </a:ext>
            </a:extLst>
          </p:cNvPr>
          <p:cNvSpPr>
            <a:spLocks noGrp="1"/>
          </p:cNvSpPr>
          <p:nvPr>
            <p:ph type="title"/>
          </p:nvPr>
        </p:nvSpPr>
        <p:spPr>
          <a:xfrm>
            <a:off x="643467" y="816638"/>
            <a:ext cx="3367359" cy="5224724"/>
          </a:xfrm>
        </p:spPr>
        <p:txBody>
          <a:bodyPr vert="horz" lIns="91440" tIns="45720" rIns="91440" bIns="45720" rtlCol="0" anchor="ctr">
            <a:normAutofit/>
          </a:bodyPr>
          <a:lstStyle/>
          <a:p>
            <a:r>
              <a:rPr lang="en-US">
                <a:solidFill>
                  <a:schemeClr val="accent1"/>
                </a:solidFill>
              </a:rPr>
              <a:t>What or Who Shaped you as an Educator?</a:t>
            </a:r>
          </a:p>
        </p:txBody>
      </p:sp>
      <p:sp>
        <p:nvSpPr>
          <p:cNvPr id="3" name="TextBox 2">
            <a:extLst>
              <a:ext uri="{FF2B5EF4-FFF2-40B4-BE49-F238E27FC236}">
                <a16:creationId xmlns:a16="http://schemas.microsoft.com/office/drawing/2014/main" id="{938A1402-ADD9-4894-BDCA-11333E31EE1F}"/>
              </a:ext>
            </a:extLst>
          </p:cNvPr>
          <p:cNvSpPr txBox="1"/>
          <p:nvPr/>
        </p:nvSpPr>
        <p:spPr>
          <a:xfrm>
            <a:off x="4654294" y="816638"/>
            <a:ext cx="5714189" cy="5224724"/>
          </a:xfrm>
          <a:prstGeom prst="rect">
            <a:avLst/>
          </a:prstGeom>
        </p:spPr>
        <p:txBody>
          <a:bodyPr vert="horz" lIns="91440" tIns="45720" rIns="91440" bIns="45720" rtlCol="0" anchor="ctr">
            <a:normAutofit fontScale="92500" lnSpcReduction="10000"/>
          </a:bodyPr>
          <a:lstStyle/>
          <a:p>
            <a:pPr marR="0" lvl="1">
              <a:spcBef>
                <a:spcPts val="1000"/>
              </a:spcBef>
              <a:buClr>
                <a:schemeClr val="accent1"/>
              </a:buClr>
              <a:buSzPct val="80000"/>
              <a:tabLst>
                <a:tab pos="685800" algn="l"/>
              </a:tabLst>
            </a:pPr>
            <a:r>
              <a:rPr lang="en-US" sz="3200" b="1" dirty="0">
                <a:solidFill>
                  <a:schemeClr val="tx1">
                    <a:lumMod val="75000"/>
                    <a:lumOff val="25000"/>
                  </a:schemeClr>
                </a:solidFill>
                <a:effectLst/>
              </a:rPr>
              <a:t>Who: </a:t>
            </a:r>
            <a:endParaRPr lang="en-US" sz="3200" dirty="0">
              <a:solidFill>
                <a:schemeClr val="tx1">
                  <a:lumMod val="75000"/>
                  <a:lumOff val="25000"/>
                </a:schemeClr>
              </a:solidFill>
              <a:effectLst/>
            </a:endParaRPr>
          </a:p>
          <a:p>
            <a:pPr marL="1143000" marR="0" lvl="2" indent="-228600">
              <a:spcBef>
                <a:spcPts val="1000"/>
              </a:spcBef>
              <a:buClr>
                <a:schemeClr val="accent1"/>
              </a:buClr>
              <a:buSzPct val="80000"/>
              <a:buFont typeface="Wingdings 3" charset="2"/>
              <a:buChar char=""/>
              <a:tabLst>
                <a:tab pos="1143000" algn="l"/>
              </a:tabLst>
            </a:pPr>
            <a:r>
              <a:rPr lang="en-US" sz="3200" dirty="0">
                <a:solidFill>
                  <a:schemeClr val="tx1">
                    <a:lumMod val="75000"/>
                    <a:lumOff val="25000"/>
                  </a:schemeClr>
                </a:solidFill>
                <a:effectLst/>
              </a:rPr>
              <a:t> My Father a teacher</a:t>
            </a:r>
          </a:p>
          <a:p>
            <a:pPr marL="1143000" marR="0" lvl="2" indent="-228600">
              <a:spcBef>
                <a:spcPts val="1000"/>
              </a:spcBef>
              <a:buClr>
                <a:schemeClr val="accent1"/>
              </a:buClr>
              <a:buSzPct val="80000"/>
              <a:buFont typeface="Wingdings 3" charset="2"/>
              <a:buChar char=""/>
              <a:tabLst>
                <a:tab pos="1143000" algn="l"/>
              </a:tabLst>
            </a:pPr>
            <a:r>
              <a:rPr lang="en-US" sz="3200" dirty="0">
                <a:solidFill>
                  <a:schemeClr val="tx1">
                    <a:lumMod val="75000"/>
                    <a:lumOff val="25000"/>
                  </a:schemeClr>
                </a:solidFill>
                <a:effectLst/>
              </a:rPr>
              <a:t> Church biblical foundational – plumbline</a:t>
            </a:r>
          </a:p>
          <a:p>
            <a:pPr marL="1143000" marR="0" lvl="2" indent="-228600">
              <a:spcBef>
                <a:spcPts val="1000"/>
              </a:spcBef>
              <a:buClr>
                <a:schemeClr val="accent1"/>
              </a:buClr>
              <a:buSzPct val="80000"/>
              <a:buFont typeface="Wingdings 3" charset="2"/>
              <a:buChar char=""/>
              <a:tabLst>
                <a:tab pos="1143000" algn="l"/>
              </a:tabLst>
            </a:pPr>
            <a:r>
              <a:rPr lang="en-US" sz="3200" dirty="0">
                <a:solidFill>
                  <a:schemeClr val="tx1">
                    <a:lumMod val="75000"/>
                    <a:lumOff val="25000"/>
                  </a:schemeClr>
                </a:solidFill>
                <a:effectLst/>
              </a:rPr>
              <a:t> Exposure to master educators</a:t>
            </a:r>
          </a:p>
          <a:p>
            <a:pPr marL="1143000" marR="0" lvl="2" indent="-228600">
              <a:spcBef>
                <a:spcPts val="1000"/>
              </a:spcBef>
              <a:buClr>
                <a:schemeClr val="accent1"/>
              </a:buClr>
              <a:buSzPct val="80000"/>
              <a:buFont typeface="Wingdings 3" charset="2"/>
              <a:buChar char=""/>
              <a:tabLst>
                <a:tab pos="1143000" algn="l"/>
              </a:tabLst>
            </a:pPr>
            <a:r>
              <a:rPr lang="en-US" sz="3200" dirty="0">
                <a:solidFill>
                  <a:schemeClr val="tx1">
                    <a:lumMod val="75000"/>
                    <a:lumOff val="25000"/>
                  </a:schemeClr>
                </a:solidFill>
                <a:effectLst/>
              </a:rPr>
              <a:t> Foundation in ECE, ASCI Conventions – nationally known speakers</a:t>
            </a:r>
          </a:p>
          <a:p>
            <a:pPr marL="1143000" marR="0" lvl="2" indent="-228600">
              <a:spcBef>
                <a:spcPts val="1000"/>
              </a:spcBef>
              <a:buClr>
                <a:schemeClr val="accent1"/>
              </a:buClr>
              <a:buSzPct val="80000"/>
              <a:buFont typeface="Wingdings 3" charset="2"/>
              <a:buChar char=""/>
              <a:tabLst>
                <a:tab pos="1143000" algn="l"/>
              </a:tabLst>
            </a:pPr>
            <a:r>
              <a:rPr lang="en-US" sz="3200" dirty="0">
                <a:solidFill>
                  <a:schemeClr val="tx1">
                    <a:lumMod val="75000"/>
                    <a:lumOff val="25000"/>
                  </a:schemeClr>
                </a:solidFill>
              </a:rPr>
              <a:t>Kingdom Education</a:t>
            </a:r>
            <a:endParaRPr lang="en-US" sz="3200" dirty="0">
              <a:solidFill>
                <a:schemeClr val="tx1">
                  <a:lumMod val="75000"/>
                  <a:lumOff val="25000"/>
                </a:schemeClr>
              </a:solidFill>
              <a:effectLst/>
            </a:endParaRPr>
          </a:p>
          <a:p>
            <a:pPr>
              <a:spcBef>
                <a:spcPts val="1000"/>
              </a:spcBef>
              <a:buClr>
                <a:schemeClr val="accent1"/>
              </a:buClr>
              <a:buSzPct val="80000"/>
              <a:buFont typeface="Wingdings 3" charset="2"/>
              <a:buChar char=""/>
            </a:pPr>
            <a:endParaRPr lang="en-US" dirty="0">
              <a:solidFill>
                <a:schemeClr val="tx1">
                  <a:lumMod val="75000"/>
                  <a:lumOff val="25000"/>
                </a:schemeClr>
              </a:solidFill>
            </a:endParaRPr>
          </a:p>
        </p:txBody>
      </p:sp>
    </p:spTree>
    <p:extLst>
      <p:ext uri="{BB962C8B-B14F-4D97-AF65-F5344CB8AC3E}">
        <p14:creationId xmlns:p14="http://schemas.microsoft.com/office/powerpoint/2010/main" val="32038321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White bulbs with a yellow one standing out">
            <a:extLst>
              <a:ext uri="{FF2B5EF4-FFF2-40B4-BE49-F238E27FC236}">
                <a16:creationId xmlns:a16="http://schemas.microsoft.com/office/drawing/2014/main" id="{D11E2D59-5F85-6020-3B27-0D7586FE587D}"/>
              </a:ext>
            </a:extLst>
          </p:cNvPr>
          <p:cNvPicPr>
            <a:picLocks noChangeAspect="1"/>
          </p:cNvPicPr>
          <p:nvPr/>
        </p:nvPicPr>
        <p:blipFill rotWithShape="1">
          <a:blip r:embed="rId2"/>
          <a:srcRect l="3511" r="19380" b="-2"/>
          <a:stretch/>
        </p:blipFill>
        <p:spPr>
          <a:xfrm>
            <a:off x="4269854" y="-1"/>
            <a:ext cx="7922146" cy="6858001"/>
          </a:xfrm>
          <a:custGeom>
            <a:avLst/>
            <a:gdLst/>
            <a:ahLst/>
            <a:cxnLst/>
            <a:rect l="l" t="t" r="r" b="b"/>
            <a:pathLst>
              <a:path w="7922146" h="6858001">
                <a:moveTo>
                  <a:pt x="379987" y="0"/>
                </a:moveTo>
                <a:lnTo>
                  <a:pt x="5304971" y="0"/>
                </a:lnTo>
                <a:lnTo>
                  <a:pt x="7065281" y="0"/>
                </a:lnTo>
                <a:lnTo>
                  <a:pt x="7397540" y="0"/>
                </a:lnTo>
                <a:lnTo>
                  <a:pt x="7397540" y="1"/>
                </a:lnTo>
                <a:lnTo>
                  <a:pt x="7922146" y="1"/>
                </a:lnTo>
                <a:lnTo>
                  <a:pt x="7922146" y="6858001"/>
                </a:lnTo>
                <a:lnTo>
                  <a:pt x="7065281" y="6858001"/>
                </a:lnTo>
                <a:lnTo>
                  <a:pt x="7065281" y="6858000"/>
                </a:lnTo>
                <a:lnTo>
                  <a:pt x="5932989" y="6858000"/>
                </a:lnTo>
                <a:lnTo>
                  <a:pt x="5932989" y="6858001"/>
                </a:lnTo>
                <a:lnTo>
                  <a:pt x="27809" y="6858001"/>
                </a:lnTo>
                <a:lnTo>
                  <a:pt x="1803228" y="4521201"/>
                </a:lnTo>
                <a:close/>
                <a:moveTo>
                  <a:pt x="0" y="0"/>
                </a:moveTo>
                <a:lnTo>
                  <a:pt x="379987" y="0"/>
                </a:lnTo>
                <a:lnTo>
                  <a:pt x="0" y="407"/>
                </a:lnTo>
                <a:close/>
              </a:path>
            </a:pathLst>
          </a:custGeom>
        </p:spPr>
      </p:pic>
      <p:sp>
        <p:nvSpPr>
          <p:cNvPr id="2" name="Title 1">
            <a:extLst>
              <a:ext uri="{FF2B5EF4-FFF2-40B4-BE49-F238E27FC236}">
                <a16:creationId xmlns:a16="http://schemas.microsoft.com/office/drawing/2014/main" id="{13737636-D0BE-337A-8CF7-01E7B1180179}"/>
              </a:ext>
            </a:extLst>
          </p:cNvPr>
          <p:cNvSpPr>
            <a:spLocks noGrp="1"/>
          </p:cNvSpPr>
          <p:nvPr>
            <p:ph type="title"/>
          </p:nvPr>
        </p:nvSpPr>
        <p:spPr>
          <a:xfrm>
            <a:off x="677333" y="609600"/>
            <a:ext cx="3851123" cy="1320800"/>
          </a:xfrm>
        </p:spPr>
        <p:txBody>
          <a:bodyPr>
            <a:normAutofit/>
          </a:bodyPr>
          <a:lstStyle/>
          <a:p>
            <a:pPr>
              <a:lnSpc>
                <a:spcPct val="90000"/>
              </a:lnSpc>
            </a:pPr>
            <a:r>
              <a:rPr lang="en-US" sz="2500" b="0" i="0">
                <a:effectLst/>
                <a:latin typeface="Söhne"/>
              </a:rPr>
              <a:t>CIU’s Impact - Emphasizing the Intersection of Biblical Truth and Education</a:t>
            </a:r>
            <a:endParaRPr lang="en-US" sz="2500"/>
          </a:p>
        </p:txBody>
      </p:sp>
      <p:sp>
        <p:nvSpPr>
          <p:cNvPr id="3" name="Content Placeholder 2">
            <a:extLst>
              <a:ext uri="{FF2B5EF4-FFF2-40B4-BE49-F238E27FC236}">
                <a16:creationId xmlns:a16="http://schemas.microsoft.com/office/drawing/2014/main" id="{16F58209-2DBA-2418-AF98-9273B82FEDF5}"/>
              </a:ext>
            </a:extLst>
          </p:cNvPr>
          <p:cNvSpPr>
            <a:spLocks noGrp="1"/>
          </p:cNvSpPr>
          <p:nvPr>
            <p:ph idx="1"/>
          </p:nvPr>
        </p:nvSpPr>
        <p:spPr>
          <a:xfrm>
            <a:off x="677334" y="2160589"/>
            <a:ext cx="3851122" cy="3880773"/>
          </a:xfrm>
        </p:spPr>
        <p:txBody>
          <a:bodyPr>
            <a:normAutofit/>
          </a:bodyPr>
          <a:lstStyle/>
          <a:p>
            <a:pPr>
              <a:lnSpc>
                <a:spcPct val="90000"/>
              </a:lnSpc>
            </a:pPr>
            <a:r>
              <a:rPr lang="en-US" b="1" i="0">
                <a:effectLst/>
                <a:latin typeface="Söhne"/>
              </a:rPr>
              <a:t>The Role of Biblical Truth in Education- John 1, Hebrews 4:12</a:t>
            </a:r>
            <a:endParaRPr lang="en-US" b="0" i="0">
              <a:effectLst/>
              <a:latin typeface="Söhne"/>
            </a:endParaRPr>
          </a:p>
          <a:p>
            <a:pPr>
              <a:lnSpc>
                <a:spcPct val="90000"/>
              </a:lnSpc>
              <a:buFont typeface="Arial" panose="020B0604020202020204" pitchFamily="34" charset="0"/>
              <a:buChar char="•"/>
            </a:pPr>
            <a:r>
              <a:rPr lang="en-US" b="0" i="0">
                <a:effectLst/>
                <a:latin typeface="Söhne"/>
              </a:rPr>
              <a:t>Biblical truth as the plumbline: It serves as the guiding principle in education.</a:t>
            </a:r>
          </a:p>
          <a:p>
            <a:pPr>
              <a:lnSpc>
                <a:spcPct val="90000"/>
              </a:lnSpc>
              <a:buFont typeface="Arial" panose="020B0604020202020204" pitchFamily="34" charset="0"/>
              <a:buChar char="•"/>
            </a:pPr>
            <a:r>
              <a:rPr lang="en-US" b="0" i="0">
                <a:effectLst/>
                <a:latin typeface="Söhne"/>
              </a:rPr>
              <a:t>Shaping worldview: Both educators and learners are influenced by the timeless truths of the Bible.</a:t>
            </a:r>
          </a:p>
          <a:p>
            <a:pPr>
              <a:lnSpc>
                <a:spcPct val="90000"/>
              </a:lnSpc>
              <a:buFont typeface="Arial" panose="020B0604020202020204" pitchFamily="34" charset="0"/>
              <a:buChar char="•"/>
            </a:pPr>
            <a:r>
              <a:rPr lang="en-US" b="0" i="0">
                <a:effectLst/>
                <a:latin typeface="Söhne"/>
              </a:rPr>
              <a:t>Providing a solid foundation: Biblical principles foster character development, ethical decision-making, and a deeper understanding of life's purpose.</a:t>
            </a:r>
          </a:p>
          <a:p>
            <a:pPr>
              <a:lnSpc>
                <a:spcPct val="90000"/>
              </a:lnSpc>
            </a:pPr>
            <a:endParaRPr lang="en-US"/>
          </a:p>
        </p:txBody>
      </p:sp>
      <p:cxnSp>
        <p:nvCxnSpPr>
          <p:cNvPr id="9" name="Straight Connector 8">
            <a:extLst>
              <a:ext uri="{FF2B5EF4-FFF2-40B4-BE49-F238E27FC236}">
                <a16:creationId xmlns:a16="http://schemas.microsoft.com/office/drawing/2014/main" id="{64FA5DFF-7FE6-4855-84E6-DFA78EE978B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2AFD8CBA-54A3-4363-991B-B9C631BBFA7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3" name="Rectangle 23">
            <a:extLst>
              <a:ext uri="{FF2B5EF4-FFF2-40B4-BE49-F238E27FC236}">
                <a16:creationId xmlns:a16="http://schemas.microsoft.com/office/drawing/2014/main" id="{3F088236-D655-4F88-B238-E167623580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5">
            <a:extLst>
              <a:ext uri="{FF2B5EF4-FFF2-40B4-BE49-F238E27FC236}">
                <a16:creationId xmlns:a16="http://schemas.microsoft.com/office/drawing/2014/main" id="{3DAC0C92-199E-475C-9390-119A9B027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Isosceles Triangle 24">
            <a:extLst>
              <a:ext uri="{FF2B5EF4-FFF2-40B4-BE49-F238E27FC236}">
                <a16:creationId xmlns:a16="http://schemas.microsoft.com/office/drawing/2014/main" id="{C4CFB339-0ED8-4FE2-9EF1-6D1375B849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Rectangle 27">
            <a:extLst>
              <a:ext uri="{FF2B5EF4-FFF2-40B4-BE49-F238E27FC236}">
                <a16:creationId xmlns:a16="http://schemas.microsoft.com/office/drawing/2014/main" id="{31896C80-2069-4431-9C19-83B9137344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47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Rectangle 28">
            <a:extLst>
              <a:ext uri="{FF2B5EF4-FFF2-40B4-BE49-F238E27FC236}">
                <a16:creationId xmlns:a16="http://schemas.microsoft.com/office/drawing/2014/main" id="{BF120A21-0841-4823-B0C4-28AEBCEF9B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9">
            <a:extLst>
              <a:ext uri="{FF2B5EF4-FFF2-40B4-BE49-F238E27FC236}">
                <a16:creationId xmlns:a16="http://schemas.microsoft.com/office/drawing/2014/main" id="{DBB05BAE-BBD3-4289-899F-A6851503C6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Isosceles Triangle 29">
            <a:extLst>
              <a:ext uri="{FF2B5EF4-FFF2-40B4-BE49-F238E27FC236}">
                <a16:creationId xmlns:a16="http://schemas.microsoft.com/office/drawing/2014/main" id="{9874D11C-36F5-4BBE-A490-019A54E953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385954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37636-D0BE-337A-8CF7-01E7B1180179}"/>
              </a:ext>
            </a:extLst>
          </p:cNvPr>
          <p:cNvSpPr>
            <a:spLocks noGrp="1"/>
          </p:cNvSpPr>
          <p:nvPr>
            <p:ph type="title"/>
          </p:nvPr>
        </p:nvSpPr>
        <p:spPr>
          <a:xfrm>
            <a:off x="4400551" y="621030"/>
            <a:ext cx="5806440" cy="1320800"/>
          </a:xfrm>
        </p:spPr>
        <p:txBody>
          <a:bodyPr>
            <a:normAutofit/>
          </a:bodyPr>
          <a:lstStyle/>
          <a:p>
            <a:pPr>
              <a:lnSpc>
                <a:spcPct val="90000"/>
              </a:lnSpc>
            </a:pPr>
            <a:r>
              <a:rPr lang="en-US" sz="2800" b="0" i="0" dirty="0">
                <a:effectLst/>
                <a:latin typeface="Söhne"/>
              </a:rPr>
              <a:t>CIU’s Impact - Integrating Revealed Truth in Education</a:t>
            </a:r>
            <a:endParaRPr lang="en-US" sz="2800" dirty="0"/>
          </a:p>
        </p:txBody>
      </p:sp>
      <p:sp>
        <p:nvSpPr>
          <p:cNvPr id="3" name="Content Placeholder 2">
            <a:extLst>
              <a:ext uri="{FF2B5EF4-FFF2-40B4-BE49-F238E27FC236}">
                <a16:creationId xmlns:a16="http://schemas.microsoft.com/office/drawing/2014/main" id="{16F58209-2DBA-2418-AF98-9273B82FEDF5}"/>
              </a:ext>
            </a:extLst>
          </p:cNvPr>
          <p:cNvSpPr>
            <a:spLocks noGrp="1"/>
          </p:cNvSpPr>
          <p:nvPr>
            <p:ph idx="1"/>
          </p:nvPr>
        </p:nvSpPr>
        <p:spPr>
          <a:xfrm>
            <a:off x="4183381" y="1589089"/>
            <a:ext cx="6949440" cy="4971731"/>
          </a:xfrm>
        </p:spPr>
        <p:txBody>
          <a:bodyPr>
            <a:normAutofit/>
          </a:bodyPr>
          <a:lstStyle/>
          <a:p>
            <a:pPr>
              <a:lnSpc>
                <a:spcPct val="90000"/>
              </a:lnSpc>
            </a:pPr>
            <a:r>
              <a:rPr lang="en-US" sz="1600" b="1" i="0" dirty="0">
                <a:effectLst/>
                <a:latin typeface="Söhne"/>
              </a:rPr>
              <a:t>1. Colossians 2:8: Discerning Educational Philosophies</a:t>
            </a:r>
            <a:endParaRPr lang="en-US" sz="1600" b="0" i="0" dirty="0">
              <a:effectLst/>
              <a:latin typeface="Söhne"/>
            </a:endParaRPr>
          </a:p>
          <a:p>
            <a:pPr>
              <a:lnSpc>
                <a:spcPct val="90000"/>
              </a:lnSpc>
              <a:buFont typeface="Arial" panose="020B0604020202020204" pitchFamily="34" charset="0"/>
              <a:buChar char="•"/>
            </a:pPr>
            <a:r>
              <a:rPr lang="en-US" sz="1600" b="0" i="0" dirty="0">
                <a:effectLst/>
                <a:latin typeface="Söhne"/>
              </a:rPr>
              <a:t>"See to it that no one takes you captive by philosophy and empty deceit, according to human tradition, according to the elemental spirits of the world, and not according to Christ" (ESV)</a:t>
            </a:r>
          </a:p>
          <a:p>
            <a:pPr>
              <a:lnSpc>
                <a:spcPct val="90000"/>
              </a:lnSpc>
              <a:buFont typeface="Arial" panose="020B0604020202020204" pitchFamily="34" charset="0"/>
              <a:buChar char="•"/>
            </a:pPr>
            <a:r>
              <a:rPr lang="en-US" sz="1600" b="0" i="0" dirty="0">
                <a:effectLst/>
                <a:latin typeface="Söhne"/>
              </a:rPr>
              <a:t>A warning to be cautious of secular philosophies that might lead us away from God's truth.</a:t>
            </a:r>
          </a:p>
          <a:p>
            <a:pPr>
              <a:lnSpc>
                <a:spcPct val="90000"/>
              </a:lnSpc>
            </a:pPr>
            <a:r>
              <a:rPr lang="en-US" sz="1600" b="1" i="0" dirty="0">
                <a:effectLst/>
                <a:latin typeface="Söhne"/>
              </a:rPr>
              <a:t>2. Revealed Truth - Eternal and Transformative Principles</a:t>
            </a:r>
            <a:endParaRPr lang="en-US" sz="1600" b="0" i="0" dirty="0">
              <a:effectLst/>
              <a:latin typeface="Söhne"/>
            </a:endParaRPr>
          </a:p>
          <a:p>
            <a:pPr>
              <a:lnSpc>
                <a:spcPct val="90000"/>
              </a:lnSpc>
              <a:buFont typeface="Arial" panose="020B0604020202020204" pitchFamily="34" charset="0"/>
              <a:buChar char="•"/>
            </a:pPr>
            <a:r>
              <a:rPr lang="en-US" sz="1600" b="0" i="0" dirty="0">
                <a:effectLst/>
                <a:latin typeface="Söhne"/>
              </a:rPr>
              <a:t>Educators infuse the learning process with eternal truths from God.</a:t>
            </a:r>
          </a:p>
          <a:p>
            <a:pPr>
              <a:lnSpc>
                <a:spcPct val="90000"/>
              </a:lnSpc>
              <a:buFont typeface="Arial" panose="020B0604020202020204" pitchFamily="34" charset="0"/>
              <a:buChar char="•"/>
            </a:pPr>
            <a:r>
              <a:rPr lang="en-US" sz="1600" b="0" i="0" dirty="0">
                <a:effectLst/>
                <a:latin typeface="Söhne"/>
              </a:rPr>
              <a:t>Teaching values of love, compassion, integrity, and respect for all individuals as created in the image of God.</a:t>
            </a:r>
          </a:p>
          <a:p>
            <a:pPr>
              <a:lnSpc>
                <a:spcPct val="90000"/>
              </a:lnSpc>
            </a:pPr>
            <a:r>
              <a:rPr lang="en-US" sz="1600" b="1" i="0" dirty="0">
                <a:effectLst/>
                <a:latin typeface="Söhne"/>
              </a:rPr>
              <a:t>3. Recognizing Inherent Worth and Dignity</a:t>
            </a:r>
            <a:endParaRPr lang="en-US" sz="1600" b="0" i="0" dirty="0">
              <a:effectLst/>
              <a:latin typeface="Söhne"/>
            </a:endParaRPr>
          </a:p>
          <a:p>
            <a:pPr>
              <a:lnSpc>
                <a:spcPct val="90000"/>
              </a:lnSpc>
              <a:buFont typeface="Arial" panose="020B0604020202020204" pitchFamily="34" charset="0"/>
              <a:buChar char="•"/>
            </a:pPr>
            <a:r>
              <a:rPr lang="en-US" sz="1600" b="0" i="0" dirty="0">
                <a:effectLst/>
                <a:latin typeface="Söhne"/>
              </a:rPr>
              <a:t>Each student is uniquely valued and has inherent worth as God's creation.</a:t>
            </a:r>
          </a:p>
          <a:p>
            <a:pPr>
              <a:lnSpc>
                <a:spcPct val="90000"/>
              </a:lnSpc>
              <a:buFont typeface="Arial" panose="020B0604020202020204" pitchFamily="34" charset="0"/>
              <a:buChar char="•"/>
            </a:pPr>
            <a:r>
              <a:rPr lang="en-US" sz="1600" b="0" i="0" dirty="0">
                <a:effectLst/>
                <a:latin typeface="Söhne"/>
              </a:rPr>
              <a:t>Promoting justice, fairness, and an atmosphere of grace and forgiveness in the educational environment.</a:t>
            </a:r>
          </a:p>
          <a:p>
            <a:pPr>
              <a:lnSpc>
                <a:spcPct val="90000"/>
              </a:lnSpc>
            </a:pPr>
            <a:endParaRPr lang="en-US" sz="1100" dirty="0"/>
          </a:p>
        </p:txBody>
      </p:sp>
      <p:pic>
        <p:nvPicPr>
          <p:cNvPr id="5" name="Picture 4" descr="Lock with a love heart">
            <a:extLst>
              <a:ext uri="{FF2B5EF4-FFF2-40B4-BE49-F238E27FC236}">
                <a16:creationId xmlns:a16="http://schemas.microsoft.com/office/drawing/2014/main" id="{1B74A89A-2A4B-9765-6FDB-A9CE215993F6}"/>
              </a:ext>
            </a:extLst>
          </p:cNvPr>
          <p:cNvPicPr>
            <a:picLocks noChangeAspect="1"/>
          </p:cNvPicPr>
          <p:nvPr/>
        </p:nvPicPr>
        <p:blipFill rotWithShape="1">
          <a:blip r:embed="rId2"/>
          <a:srcRect l="28150" r="27600"/>
          <a:stretch/>
        </p:blipFill>
        <p:spPr>
          <a:xfrm>
            <a:off x="20" y="-1"/>
            <a:ext cx="4080490" cy="6858001"/>
          </a:xfrm>
          <a:custGeom>
            <a:avLst/>
            <a:gdLst/>
            <a:ahLst/>
            <a:cxnLst/>
            <a:rect l="l" t="t" r="r" b="b"/>
            <a:pathLst>
              <a:path w="5394960" h="6858000">
                <a:moveTo>
                  <a:pt x="842596" y="0"/>
                </a:moveTo>
                <a:lnTo>
                  <a:pt x="5394960" y="0"/>
                </a:lnTo>
                <a:lnTo>
                  <a:pt x="5394960" y="21851"/>
                </a:lnTo>
                <a:lnTo>
                  <a:pt x="4365943" y="6858000"/>
                </a:lnTo>
                <a:lnTo>
                  <a:pt x="0" y="6858000"/>
                </a:lnTo>
                <a:lnTo>
                  <a:pt x="0" y="5666154"/>
                </a:lnTo>
                <a:close/>
              </a:path>
            </a:pathLst>
          </a:custGeom>
        </p:spPr>
      </p:pic>
      <p:sp>
        <p:nvSpPr>
          <p:cNvPr id="9" name="Isosceles Triangle 8">
            <a:extLst>
              <a:ext uri="{FF2B5EF4-FFF2-40B4-BE49-F238E27FC236}">
                <a16:creationId xmlns:a16="http://schemas.microsoft.com/office/drawing/2014/main" id="{3BCB5F6A-9EB0-40B0-9D13-3023E9A205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40913206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2" name="Picture 4" descr="Mountains on book art concept">
            <a:extLst>
              <a:ext uri="{FF2B5EF4-FFF2-40B4-BE49-F238E27FC236}">
                <a16:creationId xmlns:a16="http://schemas.microsoft.com/office/drawing/2014/main" id="{6D94F651-0730-F7CC-DA47-6A118DE96C03}"/>
              </a:ext>
            </a:extLst>
          </p:cNvPr>
          <p:cNvPicPr>
            <a:picLocks noChangeAspect="1"/>
          </p:cNvPicPr>
          <p:nvPr/>
        </p:nvPicPr>
        <p:blipFill rotWithShape="1">
          <a:blip r:embed="rId2"/>
          <a:srcRect t="3814" r="-2" b="-2"/>
          <a:stretch/>
        </p:blipFill>
        <p:spPr>
          <a:xfrm>
            <a:off x="4766734" y="-31566"/>
            <a:ext cx="7623415" cy="6599397"/>
          </a:xfrm>
          <a:custGeom>
            <a:avLst/>
            <a:gdLst/>
            <a:ahLst/>
            <a:cxnLst/>
            <a:rect l="l" t="t" r="r" b="b"/>
            <a:pathLst>
              <a:path w="7922146" h="6858001">
                <a:moveTo>
                  <a:pt x="379987" y="0"/>
                </a:moveTo>
                <a:lnTo>
                  <a:pt x="5304971" y="0"/>
                </a:lnTo>
                <a:lnTo>
                  <a:pt x="7065281" y="0"/>
                </a:lnTo>
                <a:lnTo>
                  <a:pt x="7397540" y="0"/>
                </a:lnTo>
                <a:lnTo>
                  <a:pt x="7397540" y="1"/>
                </a:lnTo>
                <a:lnTo>
                  <a:pt x="7922146" y="1"/>
                </a:lnTo>
                <a:lnTo>
                  <a:pt x="7922146" y="6858001"/>
                </a:lnTo>
                <a:lnTo>
                  <a:pt x="7065281" y="6858001"/>
                </a:lnTo>
                <a:lnTo>
                  <a:pt x="7065281" y="6858000"/>
                </a:lnTo>
                <a:lnTo>
                  <a:pt x="5932989" y="6858000"/>
                </a:lnTo>
                <a:lnTo>
                  <a:pt x="5932989" y="6858001"/>
                </a:lnTo>
                <a:lnTo>
                  <a:pt x="27809" y="6858001"/>
                </a:lnTo>
                <a:lnTo>
                  <a:pt x="1803228" y="4521201"/>
                </a:lnTo>
                <a:close/>
                <a:moveTo>
                  <a:pt x="0" y="0"/>
                </a:moveTo>
                <a:lnTo>
                  <a:pt x="379987" y="0"/>
                </a:lnTo>
                <a:lnTo>
                  <a:pt x="0" y="407"/>
                </a:lnTo>
                <a:close/>
              </a:path>
            </a:pathLst>
          </a:custGeom>
        </p:spPr>
      </p:pic>
      <p:sp>
        <p:nvSpPr>
          <p:cNvPr id="2" name="Title 1">
            <a:extLst>
              <a:ext uri="{FF2B5EF4-FFF2-40B4-BE49-F238E27FC236}">
                <a16:creationId xmlns:a16="http://schemas.microsoft.com/office/drawing/2014/main" id="{13737636-D0BE-337A-8CF7-01E7B1180179}"/>
              </a:ext>
            </a:extLst>
          </p:cNvPr>
          <p:cNvSpPr>
            <a:spLocks noGrp="1"/>
          </p:cNvSpPr>
          <p:nvPr>
            <p:ph type="title"/>
          </p:nvPr>
        </p:nvSpPr>
        <p:spPr>
          <a:xfrm>
            <a:off x="677333" y="609600"/>
            <a:ext cx="3851123" cy="1320800"/>
          </a:xfrm>
        </p:spPr>
        <p:txBody>
          <a:bodyPr>
            <a:normAutofit/>
          </a:bodyPr>
          <a:lstStyle/>
          <a:p>
            <a:pPr>
              <a:lnSpc>
                <a:spcPct val="90000"/>
              </a:lnSpc>
            </a:pPr>
            <a:r>
              <a:rPr lang="en-US" sz="2800" b="0" i="0" dirty="0">
                <a:effectLst/>
                <a:latin typeface="Söhne"/>
              </a:rPr>
              <a:t>CIU’s Impact - Integrating Revealed Truth in Education</a:t>
            </a:r>
            <a:endParaRPr lang="en-US" sz="2800" dirty="0"/>
          </a:p>
        </p:txBody>
      </p:sp>
      <p:sp>
        <p:nvSpPr>
          <p:cNvPr id="3" name="Content Placeholder 2">
            <a:extLst>
              <a:ext uri="{FF2B5EF4-FFF2-40B4-BE49-F238E27FC236}">
                <a16:creationId xmlns:a16="http://schemas.microsoft.com/office/drawing/2014/main" id="{16F58209-2DBA-2418-AF98-9273B82FEDF5}"/>
              </a:ext>
            </a:extLst>
          </p:cNvPr>
          <p:cNvSpPr>
            <a:spLocks noGrp="1"/>
          </p:cNvSpPr>
          <p:nvPr>
            <p:ph idx="1"/>
          </p:nvPr>
        </p:nvSpPr>
        <p:spPr>
          <a:xfrm>
            <a:off x="0" y="2160589"/>
            <a:ext cx="6096000" cy="4274501"/>
          </a:xfrm>
        </p:spPr>
        <p:txBody>
          <a:bodyPr>
            <a:normAutofit/>
          </a:bodyPr>
          <a:lstStyle/>
          <a:p>
            <a:pPr>
              <a:lnSpc>
                <a:spcPct val="90000"/>
              </a:lnSpc>
            </a:pPr>
            <a:r>
              <a:rPr lang="en-US" sz="1600" b="1" i="0" dirty="0">
                <a:effectLst/>
                <a:latin typeface="Söhne"/>
              </a:rPr>
              <a:t>4. God as the Source of Knowledge and Wisdom</a:t>
            </a:r>
            <a:endParaRPr lang="en-US" sz="1600" b="0" i="0" dirty="0">
              <a:effectLst/>
              <a:latin typeface="Söhne"/>
            </a:endParaRPr>
          </a:p>
          <a:p>
            <a:pPr>
              <a:lnSpc>
                <a:spcPct val="90000"/>
              </a:lnSpc>
              <a:buFont typeface="Arial" panose="020B0604020202020204" pitchFamily="34" charset="0"/>
              <a:buChar char="•"/>
            </a:pPr>
            <a:r>
              <a:rPr lang="en-US" sz="1600" b="0" i="0" dirty="0">
                <a:effectLst/>
                <a:latin typeface="Söhne"/>
              </a:rPr>
              <a:t>Acknowledging God as the Creator of all knowledge and wisdom.</a:t>
            </a:r>
          </a:p>
          <a:p>
            <a:pPr>
              <a:lnSpc>
                <a:spcPct val="90000"/>
              </a:lnSpc>
              <a:buFont typeface="Arial" panose="020B0604020202020204" pitchFamily="34" charset="0"/>
              <a:buChar char="•"/>
            </a:pPr>
            <a:r>
              <a:rPr lang="en-US" sz="1600" b="0" i="0" dirty="0">
                <a:effectLst/>
                <a:latin typeface="Söhne"/>
              </a:rPr>
              <a:t>Understanding that true wisdom comes from the fear of the Lord (Proverbs 9:10).</a:t>
            </a:r>
          </a:p>
          <a:p>
            <a:pPr>
              <a:lnSpc>
                <a:spcPct val="90000"/>
              </a:lnSpc>
            </a:pPr>
            <a:r>
              <a:rPr lang="en-US" sz="1600" b="1" i="0" dirty="0">
                <a:effectLst/>
                <a:latin typeface="Söhne"/>
              </a:rPr>
              <a:t>5. Christ as the Foundation of Knowledge</a:t>
            </a:r>
            <a:endParaRPr lang="en-US" sz="1600" b="0" i="0" dirty="0">
              <a:effectLst/>
              <a:latin typeface="Söhne"/>
            </a:endParaRPr>
          </a:p>
          <a:p>
            <a:pPr>
              <a:lnSpc>
                <a:spcPct val="90000"/>
              </a:lnSpc>
              <a:buFont typeface="Arial" panose="020B0604020202020204" pitchFamily="34" charset="0"/>
              <a:buChar char="•"/>
            </a:pPr>
            <a:r>
              <a:rPr lang="en-US" sz="1600" b="0" i="0" dirty="0">
                <a:effectLst/>
                <a:latin typeface="Söhne"/>
              </a:rPr>
              <a:t>Recognizing that Christ is the foundation of all knowledge (Colossians 2:3).</a:t>
            </a:r>
          </a:p>
          <a:p>
            <a:pPr>
              <a:lnSpc>
                <a:spcPct val="90000"/>
              </a:lnSpc>
              <a:buFont typeface="Arial" panose="020B0604020202020204" pitchFamily="34" charset="0"/>
              <a:buChar char="•"/>
            </a:pPr>
            <a:r>
              <a:rPr lang="en-US" sz="1600" b="0" i="0" dirty="0">
                <a:effectLst/>
                <a:latin typeface="Söhne"/>
              </a:rPr>
              <a:t>Integrating faith, reason, and critical thinking to navigate the complexities of the world.</a:t>
            </a:r>
          </a:p>
          <a:p>
            <a:pPr>
              <a:lnSpc>
                <a:spcPct val="90000"/>
              </a:lnSpc>
            </a:pPr>
            <a:r>
              <a:rPr lang="en-US" sz="1600" b="1" i="0" dirty="0">
                <a:effectLst/>
                <a:latin typeface="Söhne"/>
              </a:rPr>
              <a:t>6. Equipping Students for Discernment</a:t>
            </a:r>
            <a:endParaRPr lang="en-US" sz="1600" b="0" i="0" dirty="0">
              <a:effectLst/>
              <a:latin typeface="Söhne"/>
            </a:endParaRPr>
          </a:p>
          <a:p>
            <a:pPr>
              <a:lnSpc>
                <a:spcPct val="90000"/>
              </a:lnSpc>
              <a:buFont typeface="Arial" panose="020B0604020202020204" pitchFamily="34" charset="0"/>
              <a:buChar char="•"/>
            </a:pPr>
            <a:r>
              <a:rPr lang="en-US" sz="1600" b="0" i="0" dirty="0">
                <a:effectLst/>
                <a:latin typeface="Söhne"/>
              </a:rPr>
              <a:t>Students are empowered to engage with contemporary ideas and philosophies with discernment.</a:t>
            </a:r>
          </a:p>
          <a:p>
            <a:pPr>
              <a:lnSpc>
                <a:spcPct val="90000"/>
              </a:lnSpc>
              <a:buFont typeface="Arial" panose="020B0604020202020204" pitchFamily="34" charset="0"/>
              <a:buChar char="•"/>
            </a:pPr>
            <a:r>
              <a:rPr lang="en-US" sz="1600" b="0" i="0" dirty="0">
                <a:effectLst/>
                <a:latin typeface="Söhne"/>
              </a:rPr>
              <a:t>Filter out what contradicts God's truth and embrace what aligns with His Word.</a:t>
            </a:r>
          </a:p>
          <a:p>
            <a:pPr>
              <a:lnSpc>
                <a:spcPct val="90000"/>
              </a:lnSpc>
            </a:pPr>
            <a:endParaRPr lang="en-US" sz="1100" dirty="0"/>
          </a:p>
        </p:txBody>
      </p:sp>
      <p:cxnSp>
        <p:nvCxnSpPr>
          <p:cNvPr id="14" name="Straight Connector 8">
            <a:extLst>
              <a:ext uri="{FF2B5EF4-FFF2-40B4-BE49-F238E27FC236}">
                <a16:creationId xmlns:a16="http://schemas.microsoft.com/office/drawing/2014/main" id="{64FA5DFF-7FE6-4855-84E6-DFA78EE978B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2AFD8CBA-54A3-4363-991B-B9C631BBFA7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3" name="Rectangle 23">
            <a:extLst>
              <a:ext uri="{FF2B5EF4-FFF2-40B4-BE49-F238E27FC236}">
                <a16:creationId xmlns:a16="http://schemas.microsoft.com/office/drawing/2014/main" id="{3F088236-D655-4F88-B238-E167623580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5">
            <a:extLst>
              <a:ext uri="{FF2B5EF4-FFF2-40B4-BE49-F238E27FC236}">
                <a16:creationId xmlns:a16="http://schemas.microsoft.com/office/drawing/2014/main" id="{3DAC0C92-199E-475C-9390-119A9B027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Isosceles Triangle 24">
            <a:extLst>
              <a:ext uri="{FF2B5EF4-FFF2-40B4-BE49-F238E27FC236}">
                <a16:creationId xmlns:a16="http://schemas.microsoft.com/office/drawing/2014/main" id="{C4CFB339-0ED8-4FE2-9EF1-6D1375B849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Rectangle 27">
            <a:extLst>
              <a:ext uri="{FF2B5EF4-FFF2-40B4-BE49-F238E27FC236}">
                <a16:creationId xmlns:a16="http://schemas.microsoft.com/office/drawing/2014/main" id="{31896C80-2069-4431-9C19-83B9137344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47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Rectangle 28">
            <a:extLst>
              <a:ext uri="{FF2B5EF4-FFF2-40B4-BE49-F238E27FC236}">
                <a16:creationId xmlns:a16="http://schemas.microsoft.com/office/drawing/2014/main" id="{BF120A21-0841-4823-B0C4-28AEBCEF9B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9">
            <a:extLst>
              <a:ext uri="{FF2B5EF4-FFF2-40B4-BE49-F238E27FC236}">
                <a16:creationId xmlns:a16="http://schemas.microsoft.com/office/drawing/2014/main" id="{DBB05BAE-BBD3-4289-899F-A6851503C6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Isosceles Triangle 29">
            <a:extLst>
              <a:ext uri="{FF2B5EF4-FFF2-40B4-BE49-F238E27FC236}">
                <a16:creationId xmlns:a16="http://schemas.microsoft.com/office/drawing/2014/main" id="{9874D11C-36F5-4BBE-A490-019A54E953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2698117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9140D-87E9-CA89-69DA-D37EDB9ED74A}"/>
              </a:ext>
            </a:extLst>
          </p:cNvPr>
          <p:cNvSpPr>
            <a:spLocks noGrp="1"/>
          </p:cNvSpPr>
          <p:nvPr>
            <p:ph type="title"/>
          </p:nvPr>
        </p:nvSpPr>
        <p:spPr>
          <a:xfrm>
            <a:off x="2849562" y="609600"/>
            <a:ext cx="6424440" cy="1320800"/>
          </a:xfrm>
        </p:spPr>
        <p:txBody>
          <a:bodyPr>
            <a:normAutofit/>
          </a:bodyPr>
          <a:lstStyle/>
          <a:p>
            <a:r>
              <a:rPr lang="en-US" sz="3300" b="0" i="0">
                <a:effectLst/>
                <a:latin typeface="Söhne"/>
              </a:rPr>
              <a:t>CIU's Impact on Educators: Strategic Placement for God's Kingdom</a:t>
            </a:r>
            <a:endParaRPr lang="en-US" sz="3300"/>
          </a:p>
        </p:txBody>
      </p:sp>
      <p:sp>
        <p:nvSpPr>
          <p:cNvPr id="9" name="Isosceles Triangle 8">
            <a:extLst>
              <a:ext uri="{FF2B5EF4-FFF2-40B4-BE49-F238E27FC236}">
                <a16:creationId xmlns:a16="http://schemas.microsoft.com/office/drawing/2014/main" id="{9F8803AC-EE0E-40C2-AD46-FD84FAD822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0916" y="3822970"/>
            <a:ext cx="496112" cy="2918298"/>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pic>
        <p:nvPicPr>
          <p:cNvPr id="5" name="Picture 4">
            <a:extLst>
              <a:ext uri="{FF2B5EF4-FFF2-40B4-BE49-F238E27FC236}">
                <a16:creationId xmlns:a16="http://schemas.microsoft.com/office/drawing/2014/main" id="{392E94D4-D1E6-FDC6-900B-D48938C4D6C2}"/>
              </a:ext>
            </a:extLst>
          </p:cNvPr>
          <p:cNvPicPr>
            <a:picLocks noChangeAspect="1"/>
          </p:cNvPicPr>
          <p:nvPr/>
        </p:nvPicPr>
        <p:blipFill rotWithShape="1">
          <a:blip r:embed="rId2"/>
          <a:srcRect l="48399" r="15359" b="9093"/>
          <a:stretch/>
        </p:blipFill>
        <p:spPr>
          <a:xfrm>
            <a:off x="20" y="1"/>
            <a:ext cx="2734036" cy="6858000"/>
          </a:xfrm>
          <a:custGeom>
            <a:avLst/>
            <a:gdLst/>
            <a:ahLst/>
            <a:cxnLst/>
            <a:rect l="l" t="t" r="r" b="b"/>
            <a:pathLst>
              <a:path w="2734056" h="6858000">
                <a:moveTo>
                  <a:pt x="0" y="0"/>
                </a:moveTo>
                <a:lnTo>
                  <a:pt x="1674254" y="0"/>
                </a:lnTo>
                <a:lnTo>
                  <a:pt x="2734056" y="6850199"/>
                </a:lnTo>
                <a:lnTo>
                  <a:pt x="2734056" y="6858000"/>
                </a:lnTo>
                <a:lnTo>
                  <a:pt x="461457" y="6858000"/>
                </a:lnTo>
                <a:lnTo>
                  <a:pt x="0" y="4134118"/>
                </a:lnTo>
                <a:close/>
              </a:path>
            </a:pathLst>
          </a:custGeom>
        </p:spPr>
      </p:pic>
      <p:sp>
        <p:nvSpPr>
          <p:cNvPr id="11" name="Isosceles Triangle 10">
            <a:extLst>
              <a:ext uri="{FF2B5EF4-FFF2-40B4-BE49-F238E27FC236}">
                <a16:creationId xmlns:a16="http://schemas.microsoft.com/office/drawing/2014/main" id="{051A3413-562D-435C-AAE4-56808F0CBC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013201"/>
            <a:ext cx="476655" cy="2844800"/>
          </a:xfrm>
          <a:prstGeom prst="triangle">
            <a:avLst>
              <a:gd name="adj" fmla="val 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3" name="Content Placeholder 2">
            <a:extLst>
              <a:ext uri="{FF2B5EF4-FFF2-40B4-BE49-F238E27FC236}">
                <a16:creationId xmlns:a16="http://schemas.microsoft.com/office/drawing/2014/main" id="{D453B12D-1EF8-50FB-CE47-7CAC46A3E159}"/>
              </a:ext>
            </a:extLst>
          </p:cNvPr>
          <p:cNvSpPr>
            <a:spLocks noGrp="1"/>
          </p:cNvSpPr>
          <p:nvPr>
            <p:ph idx="1"/>
          </p:nvPr>
        </p:nvSpPr>
        <p:spPr>
          <a:xfrm>
            <a:off x="2849562" y="2160589"/>
            <a:ext cx="6424440" cy="3880773"/>
          </a:xfrm>
        </p:spPr>
        <p:txBody>
          <a:bodyPr>
            <a:normAutofit/>
          </a:bodyPr>
          <a:lstStyle/>
          <a:p>
            <a:pPr>
              <a:lnSpc>
                <a:spcPct val="90000"/>
              </a:lnSpc>
            </a:pPr>
            <a:r>
              <a:rPr lang="en-US" sz="1500" b="1" i="0">
                <a:effectLst/>
                <a:latin typeface="Söhne"/>
              </a:rPr>
              <a:t>1. Matthew 5:14-16: Educators as Lights of the World</a:t>
            </a:r>
            <a:endParaRPr lang="en-US" sz="1500" b="0" i="0">
              <a:effectLst/>
              <a:latin typeface="Söhne"/>
            </a:endParaRPr>
          </a:p>
          <a:p>
            <a:pPr>
              <a:lnSpc>
                <a:spcPct val="90000"/>
              </a:lnSpc>
              <a:buFont typeface="Arial" panose="020B0604020202020204" pitchFamily="34" charset="0"/>
              <a:buChar char="•"/>
            </a:pPr>
            <a:r>
              <a:rPr lang="en-US" sz="1500" b="0" i="0">
                <a:effectLst/>
                <a:latin typeface="Söhne"/>
              </a:rPr>
              <a:t>Jesus calls His followers the light of the world.</a:t>
            </a:r>
          </a:p>
          <a:p>
            <a:pPr>
              <a:lnSpc>
                <a:spcPct val="90000"/>
              </a:lnSpc>
              <a:buFont typeface="Arial" panose="020B0604020202020204" pitchFamily="34" charset="0"/>
              <a:buChar char="•"/>
            </a:pPr>
            <a:r>
              <a:rPr lang="en-US" sz="1500" b="0" i="0">
                <a:effectLst/>
                <a:latin typeface="Söhne"/>
              </a:rPr>
              <a:t>Their role is to dispel darkness, illuminate truth, and reflect God's character to others.</a:t>
            </a:r>
          </a:p>
          <a:p>
            <a:pPr>
              <a:lnSpc>
                <a:spcPct val="90000"/>
              </a:lnSpc>
            </a:pPr>
            <a:r>
              <a:rPr lang="en-US" sz="1500" b="1" i="0">
                <a:effectLst/>
                <a:latin typeface="Söhne"/>
              </a:rPr>
              <a:t>2. A City Set on a Hill: Visible Impact</a:t>
            </a:r>
            <a:endParaRPr lang="en-US" sz="1500" b="0" i="0">
              <a:effectLst/>
              <a:latin typeface="Söhne"/>
            </a:endParaRPr>
          </a:p>
          <a:p>
            <a:pPr>
              <a:lnSpc>
                <a:spcPct val="90000"/>
              </a:lnSpc>
              <a:buFont typeface="Arial" panose="020B0604020202020204" pitchFamily="34" charset="0"/>
              <a:buChar char="•"/>
            </a:pPr>
            <a:r>
              <a:rPr lang="en-US" sz="1500" b="0" i="0">
                <a:effectLst/>
                <a:latin typeface="Söhne"/>
              </a:rPr>
              <a:t>Christian educators should not be isolated or hidden but be a noticeable presence in society.</a:t>
            </a:r>
          </a:p>
          <a:p>
            <a:pPr>
              <a:lnSpc>
                <a:spcPct val="90000"/>
              </a:lnSpc>
              <a:buFont typeface="Arial" panose="020B0604020202020204" pitchFamily="34" charset="0"/>
              <a:buChar char="•"/>
            </a:pPr>
            <a:r>
              <a:rPr lang="en-US" sz="1500" b="0" i="0">
                <a:effectLst/>
                <a:latin typeface="Söhne"/>
              </a:rPr>
              <a:t>Their strategic placement allows them to influence others positively.</a:t>
            </a:r>
          </a:p>
          <a:p>
            <a:pPr>
              <a:lnSpc>
                <a:spcPct val="90000"/>
              </a:lnSpc>
            </a:pPr>
            <a:r>
              <a:rPr lang="en-US" sz="1500" b="1" i="0">
                <a:effectLst/>
                <a:latin typeface="Söhne"/>
              </a:rPr>
              <a:t>3. Agents of Transformation and Bearer of God's Kingdom</a:t>
            </a:r>
            <a:endParaRPr lang="en-US" sz="1500" b="0" i="0">
              <a:effectLst/>
              <a:latin typeface="Söhne"/>
            </a:endParaRPr>
          </a:p>
          <a:p>
            <a:pPr>
              <a:lnSpc>
                <a:spcPct val="90000"/>
              </a:lnSpc>
              <a:buFont typeface="Arial" panose="020B0604020202020204" pitchFamily="34" charset="0"/>
              <a:buChar char="•"/>
            </a:pPr>
            <a:r>
              <a:rPr lang="en-US" sz="1500" b="0" i="0">
                <a:effectLst/>
                <a:latin typeface="Söhne"/>
              </a:rPr>
              <a:t>Strategically placed educators serve as agents of transformation.</a:t>
            </a:r>
          </a:p>
          <a:p>
            <a:pPr>
              <a:lnSpc>
                <a:spcPct val="90000"/>
              </a:lnSpc>
              <a:buFont typeface="Arial" panose="020B0604020202020204" pitchFamily="34" charset="0"/>
              <a:buChar char="•"/>
            </a:pPr>
            <a:r>
              <a:rPr lang="en-US" sz="1500" b="0" i="0">
                <a:effectLst/>
                <a:latin typeface="Söhne"/>
              </a:rPr>
              <a:t>They bear God's kingdom through acts of love, compassion, justice, and service.</a:t>
            </a:r>
          </a:p>
          <a:p>
            <a:pPr>
              <a:lnSpc>
                <a:spcPct val="90000"/>
              </a:lnSpc>
            </a:pPr>
            <a:endParaRPr lang="en-US" sz="1500"/>
          </a:p>
        </p:txBody>
      </p:sp>
    </p:spTree>
    <p:extLst>
      <p:ext uri="{BB962C8B-B14F-4D97-AF65-F5344CB8AC3E}">
        <p14:creationId xmlns:p14="http://schemas.microsoft.com/office/powerpoint/2010/main" val="10313781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9140D-87E9-CA89-69DA-D37EDB9ED74A}"/>
              </a:ext>
            </a:extLst>
          </p:cNvPr>
          <p:cNvSpPr>
            <a:spLocks noGrp="1"/>
          </p:cNvSpPr>
          <p:nvPr>
            <p:ph type="title"/>
          </p:nvPr>
        </p:nvSpPr>
        <p:spPr>
          <a:xfrm>
            <a:off x="2786047" y="609600"/>
            <a:ext cx="6487955" cy="1320800"/>
          </a:xfrm>
        </p:spPr>
        <p:txBody>
          <a:bodyPr>
            <a:normAutofit/>
          </a:bodyPr>
          <a:lstStyle/>
          <a:p>
            <a:r>
              <a:rPr lang="en-US" sz="3300" b="0" i="0">
                <a:effectLst/>
                <a:latin typeface="Söhne"/>
              </a:rPr>
              <a:t>CIU's Impact on Educators: Strategic Placement for God's Kingdom</a:t>
            </a:r>
            <a:endParaRPr lang="en-US" sz="3300"/>
          </a:p>
        </p:txBody>
      </p:sp>
      <p:pic>
        <p:nvPicPr>
          <p:cNvPr id="5" name="Picture 4" descr="White stones balanced in a stack">
            <a:extLst>
              <a:ext uri="{FF2B5EF4-FFF2-40B4-BE49-F238E27FC236}">
                <a16:creationId xmlns:a16="http://schemas.microsoft.com/office/drawing/2014/main" id="{255A65D6-FE52-B245-17F3-DC180A0B97A9}"/>
              </a:ext>
            </a:extLst>
          </p:cNvPr>
          <p:cNvPicPr>
            <a:picLocks noChangeAspect="1"/>
          </p:cNvPicPr>
          <p:nvPr/>
        </p:nvPicPr>
        <p:blipFill rotWithShape="1">
          <a:blip r:embed="rId2">
            <a:duotone>
              <a:prstClr val="black"/>
              <a:schemeClr val="tx2">
                <a:tint val="45000"/>
                <a:satMod val="400000"/>
              </a:schemeClr>
            </a:duotone>
          </a:blip>
          <a:srcRect l="64008" r="9452" b="1"/>
          <a:stretch/>
        </p:blipFill>
        <p:spPr>
          <a:xfrm>
            <a:off x="20" y="10"/>
            <a:ext cx="2734036" cy="6876278"/>
          </a:xfrm>
          <a:custGeom>
            <a:avLst/>
            <a:gdLst/>
            <a:ahLst/>
            <a:cxnLst/>
            <a:rect l="l" t="t" r="r" b="b"/>
            <a:pathLst>
              <a:path w="2734056" h="6858000">
                <a:moveTo>
                  <a:pt x="0" y="0"/>
                </a:moveTo>
                <a:lnTo>
                  <a:pt x="1674254" y="0"/>
                </a:lnTo>
                <a:lnTo>
                  <a:pt x="2734056" y="6850199"/>
                </a:lnTo>
                <a:lnTo>
                  <a:pt x="2734056" y="6858000"/>
                </a:lnTo>
                <a:lnTo>
                  <a:pt x="842596" y="6858000"/>
                </a:lnTo>
                <a:lnTo>
                  <a:pt x="0" y="1191846"/>
                </a:lnTo>
                <a:close/>
              </a:path>
            </a:pathLst>
          </a:custGeom>
        </p:spPr>
      </p:pic>
      <p:sp>
        <p:nvSpPr>
          <p:cNvPr id="9" name="Isosceles Triangle 8">
            <a:extLst>
              <a:ext uri="{FF2B5EF4-FFF2-40B4-BE49-F238E27FC236}">
                <a16:creationId xmlns:a16="http://schemas.microsoft.com/office/drawing/2014/main" id="{518E5A25-92C5-4F27-8E26-0AAAB0CDC8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191846"/>
            <a:ext cx="842596" cy="5666154"/>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3" name="Content Placeholder 2">
            <a:extLst>
              <a:ext uri="{FF2B5EF4-FFF2-40B4-BE49-F238E27FC236}">
                <a16:creationId xmlns:a16="http://schemas.microsoft.com/office/drawing/2014/main" id="{D453B12D-1EF8-50FB-CE47-7CAC46A3E159}"/>
              </a:ext>
            </a:extLst>
          </p:cNvPr>
          <p:cNvSpPr>
            <a:spLocks noGrp="1"/>
          </p:cNvSpPr>
          <p:nvPr>
            <p:ph idx="1"/>
          </p:nvPr>
        </p:nvSpPr>
        <p:spPr>
          <a:xfrm>
            <a:off x="2786047" y="2160589"/>
            <a:ext cx="6487955" cy="3880773"/>
          </a:xfrm>
        </p:spPr>
        <p:txBody>
          <a:bodyPr>
            <a:normAutofit/>
          </a:bodyPr>
          <a:lstStyle/>
          <a:p>
            <a:pPr>
              <a:lnSpc>
                <a:spcPct val="90000"/>
              </a:lnSpc>
            </a:pPr>
            <a:r>
              <a:rPr lang="en-US" sz="1400" b="1" i="0">
                <a:effectLst/>
                <a:latin typeface="Söhne"/>
              </a:rPr>
              <a:t>4. Reflecting Values of God's Kingdom</a:t>
            </a:r>
            <a:endParaRPr lang="en-US" sz="1400" b="0" i="0">
              <a:effectLst/>
              <a:latin typeface="Söhne"/>
            </a:endParaRPr>
          </a:p>
          <a:p>
            <a:pPr>
              <a:lnSpc>
                <a:spcPct val="90000"/>
              </a:lnSpc>
              <a:buFont typeface="Arial" panose="020B0604020202020204" pitchFamily="34" charset="0"/>
              <a:buChar char="•"/>
            </a:pPr>
            <a:r>
              <a:rPr lang="en-US" sz="1400" b="0" i="0">
                <a:effectLst/>
                <a:latin typeface="Söhne"/>
              </a:rPr>
              <a:t>Educators contribute to the renewal of the world around them.</a:t>
            </a:r>
          </a:p>
          <a:p>
            <a:pPr>
              <a:lnSpc>
                <a:spcPct val="90000"/>
              </a:lnSpc>
              <a:buFont typeface="Arial" panose="020B0604020202020204" pitchFamily="34" charset="0"/>
              <a:buChar char="•"/>
            </a:pPr>
            <a:r>
              <a:rPr lang="en-US" sz="1400" b="0" i="0">
                <a:effectLst/>
                <a:latin typeface="Söhne"/>
              </a:rPr>
              <a:t>They reflect the values and principles of God's kingdom in their teaching and interactions.</a:t>
            </a:r>
          </a:p>
          <a:p>
            <a:pPr>
              <a:lnSpc>
                <a:spcPct val="90000"/>
              </a:lnSpc>
            </a:pPr>
            <a:r>
              <a:rPr lang="en-US" sz="1400" b="1" i="0">
                <a:effectLst/>
                <a:latin typeface="Söhne"/>
              </a:rPr>
              <a:t>5. God's Pursuit of His People - Jeremiah 29:11</a:t>
            </a:r>
            <a:endParaRPr lang="en-US" sz="1400" b="0" i="0">
              <a:effectLst/>
              <a:latin typeface="Söhne"/>
            </a:endParaRPr>
          </a:p>
          <a:p>
            <a:pPr>
              <a:lnSpc>
                <a:spcPct val="90000"/>
              </a:lnSpc>
              <a:buFont typeface="Arial" panose="020B0604020202020204" pitchFamily="34" charset="0"/>
              <a:buChar char="•"/>
            </a:pPr>
            <a:r>
              <a:rPr lang="en-US" sz="1400" b="0" i="0">
                <a:effectLst/>
                <a:latin typeface="Söhne"/>
              </a:rPr>
              <a:t>God actively seeks a relationship with humanity.</a:t>
            </a:r>
          </a:p>
          <a:p>
            <a:pPr>
              <a:lnSpc>
                <a:spcPct val="90000"/>
              </a:lnSpc>
              <a:buFont typeface="Arial" panose="020B0604020202020204" pitchFamily="34" charset="0"/>
              <a:buChar char="•"/>
            </a:pPr>
            <a:r>
              <a:rPr lang="en-US" sz="1400" b="0" i="0">
                <a:effectLst/>
                <a:latin typeface="Söhne"/>
              </a:rPr>
              <a:t>His pursuit involves involving His people in His redemptive and transformative work.</a:t>
            </a:r>
          </a:p>
          <a:p>
            <a:pPr>
              <a:lnSpc>
                <a:spcPct val="90000"/>
              </a:lnSpc>
            </a:pPr>
            <a:r>
              <a:rPr lang="en-US" sz="1400" b="1" i="0">
                <a:effectLst/>
                <a:latin typeface="Söhne"/>
              </a:rPr>
              <a:t>6. Accepting Our Creation Story: Discovering Purpose and Intimacy with God</a:t>
            </a:r>
            <a:endParaRPr lang="en-US" sz="1400" b="0" i="0">
              <a:effectLst/>
              <a:latin typeface="Söhne"/>
            </a:endParaRPr>
          </a:p>
          <a:p>
            <a:pPr>
              <a:lnSpc>
                <a:spcPct val="90000"/>
              </a:lnSpc>
              <a:buFont typeface="Arial" panose="020B0604020202020204" pitchFamily="34" charset="0"/>
              <a:buChar char="•"/>
            </a:pPr>
            <a:r>
              <a:rPr lang="en-US" sz="1400" b="0" i="0">
                <a:effectLst/>
                <a:latin typeface="Söhne"/>
              </a:rPr>
              <a:t>Embracing our creation story acknowledges our inherent value as God's image-bearers.</a:t>
            </a:r>
          </a:p>
          <a:p>
            <a:pPr>
              <a:lnSpc>
                <a:spcPct val="90000"/>
              </a:lnSpc>
              <a:buFont typeface="Arial" panose="020B0604020202020204" pitchFamily="34" charset="0"/>
              <a:buChar char="•"/>
            </a:pPr>
            <a:r>
              <a:rPr lang="en-US" sz="1400" b="0" i="0">
                <a:effectLst/>
                <a:latin typeface="Söhne"/>
              </a:rPr>
              <a:t>Acceptance invites us to seek intimacy with God, discovering our unique purpose in His plan.</a:t>
            </a:r>
          </a:p>
          <a:p>
            <a:pPr>
              <a:lnSpc>
                <a:spcPct val="90000"/>
              </a:lnSpc>
            </a:pPr>
            <a:endParaRPr lang="en-US" sz="1400"/>
          </a:p>
        </p:txBody>
      </p:sp>
    </p:spTree>
    <p:extLst>
      <p:ext uri="{BB962C8B-B14F-4D97-AF65-F5344CB8AC3E}">
        <p14:creationId xmlns:p14="http://schemas.microsoft.com/office/powerpoint/2010/main" val="32078859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F8117B-1731-F052-EB4F-1C33DD4A5A39}"/>
              </a:ext>
            </a:extLst>
          </p:cNvPr>
          <p:cNvSpPr>
            <a:spLocks noGrp="1"/>
          </p:cNvSpPr>
          <p:nvPr>
            <p:ph type="title"/>
          </p:nvPr>
        </p:nvSpPr>
        <p:spPr>
          <a:xfrm>
            <a:off x="2849562" y="609600"/>
            <a:ext cx="6424440" cy="1320800"/>
          </a:xfrm>
        </p:spPr>
        <p:txBody>
          <a:bodyPr>
            <a:normAutofit/>
          </a:bodyPr>
          <a:lstStyle/>
          <a:p>
            <a:pPr>
              <a:lnSpc>
                <a:spcPct val="90000"/>
              </a:lnSpc>
            </a:pPr>
            <a:r>
              <a:rPr lang="en-US" sz="2300" b="0" i="0" dirty="0">
                <a:effectLst/>
                <a:latin typeface="Söhne"/>
              </a:rPr>
              <a:t>Influential Engagement of the Education Mountain</a:t>
            </a:r>
            <a:br>
              <a:rPr lang="en-US" sz="2300" b="0" i="0" dirty="0">
                <a:effectLst/>
                <a:latin typeface="Söhne"/>
              </a:rPr>
            </a:br>
            <a:endParaRPr lang="en-US" sz="2300" dirty="0"/>
          </a:p>
        </p:txBody>
      </p:sp>
      <p:sp>
        <p:nvSpPr>
          <p:cNvPr id="9" name="Isosceles Triangle 8">
            <a:extLst>
              <a:ext uri="{FF2B5EF4-FFF2-40B4-BE49-F238E27FC236}">
                <a16:creationId xmlns:a16="http://schemas.microsoft.com/office/drawing/2014/main" id="{9F8803AC-EE0E-40C2-AD46-FD84FAD822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0916" y="3822970"/>
            <a:ext cx="496112" cy="2918298"/>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pic>
        <p:nvPicPr>
          <p:cNvPr id="5" name="Picture 4" descr="Mountains on book art concept">
            <a:extLst>
              <a:ext uri="{FF2B5EF4-FFF2-40B4-BE49-F238E27FC236}">
                <a16:creationId xmlns:a16="http://schemas.microsoft.com/office/drawing/2014/main" id="{C6777BA9-C7C7-9AD9-634A-FC02F22B3290}"/>
              </a:ext>
            </a:extLst>
          </p:cNvPr>
          <p:cNvPicPr>
            <a:picLocks noChangeAspect="1"/>
          </p:cNvPicPr>
          <p:nvPr/>
        </p:nvPicPr>
        <p:blipFill rotWithShape="1">
          <a:blip r:embed="rId2"/>
          <a:srcRect l="34877" r="29243"/>
          <a:stretch/>
        </p:blipFill>
        <p:spPr>
          <a:xfrm>
            <a:off x="20" y="1"/>
            <a:ext cx="2734036" cy="6858000"/>
          </a:xfrm>
          <a:custGeom>
            <a:avLst/>
            <a:gdLst/>
            <a:ahLst/>
            <a:cxnLst/>
            <a:rect l="l" t="t" r="r" b="b"/>
            <a:pathLst>
              <a:path w="2734056" h="6858000">
                <a:moveTo>
                  <a:pt x="0" y="0"/>
                </a:moveTo>
                <a:lnTo>
                  <a:pt x="1674254" y="0"/>
                </a:lnTo>
                <a:lnTo>
                  <a:pt x="2734056" y="6850199"/>
                </a:lnTo>
                <a:lnTo>
                  <a:pt x="2734056" y="6858000"/>
                </a:lnTo>
                <a:lnTo>
                  <a:pt x="461457" y="6858000"/>
                </a:lnTo>
                <a:lnTo>
                  <a:pt x="0" y="4134118"/>
                </a:lnTo>
                <a:close/>
              </a:path>
            </a:pathLst>
          </a:custGeom>
        </p:spPr>
      </p:pic>
      <p:sp>
        <p:nvSpPr>
          <p:cNvPr id="11" name="Isosceles Triangle 10">
            <a:extLst>
              <a:ext uri="{FF2B5EF4-FFF2-40B4-BE49-F238E27FC236}">
                <a16:creationId xmlns:a16="http://schemas.microsoft.com/office/drawing/2014/main" id="{051A3413-562D-435C-AAE4-56808F0CBC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013201"/>
            <a:ext cx="476655" cy="2844800"/>
          </a:xfrm>
          <a:prstGeom prst="triangle">
            <a:avLst>
              <a:gd name="adj" fmla="val 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3" name="Content Placeholder 2">
            <a:extLst>
              <a:ext uri="{FF2B5EF4-FFF2-40B4-BE49-F238E27FC236}">
                <a16:creationId xmlns:a16="http://schemas.microsoft.com/office/drawing/2014/main" id="{3BE6293E-3AA1-D250-E51D-D6922DA3FAC5}"/>
              </a:ext>
            </a:extLst>
          </p:cNvPr>
          <p:cNvSpPr>
            <a:spLocks noGrp="1"/>
          </p:cNvSpPr>
          <p:nvPr>
            <p:ph idx="1"/>
          </p:nvPr>
        </p:nvSpPr>
        <p:spPr>
          <a:xfrm>
            <a:off x="2477954" y="1270000"/>
            <a:ext cx="8712160" cy="5212079"/>
          </a:xfrm>
        </p:spPr>
        <p:txBody>
          <a:bodyPr>
            <a:normAutofit/>
          </a:bodyPr>
          <a:lstStyle/>
          <a:p>
            <a:pPr>
              <a:lnSpc>
                <a:spcPct val="90000"/>
              </a:lnSpc>
            </a:pPr>
            <a:r>
              <a:rPr lang="en-US" sz="1600" b="1" i="0" dirty="0">
                <a:effectLst/>
                <a:latin typeface="Söhne"/>
              </a:rPr>
              <a:t>1. Vision of God's Truth Prevailing</a:t>
            </a:r>
            <a:endParaRPr lang="en-US" sz="1600" b="0" i="0" dirty="0">
              <a:effectLst/>
              <a:latin typeface="Söhne"/>
            </a:endParaRPr>
          </a:p>
          <a:p>
            <a:pPr>
              <a:lnSpc>
                <a:spcPct val="90000"/>
              </a:lnSpc>
              <a:buFont typeface="Arial" panose="020B0604020202020204" pitchFamily="34" charset="0"/>
              <a:buChar char="•"/>
            </a:pPr>
            <a:r>
              <a:rPr lang="en-US" sz="1600" b="0" i="0" dirty="0">
                <a:effectLst/>
                <a:latin typeface="Söhne"/>
              </a:rPr>
              <a:t>"The mountain of the house of the Lord shall be established as the highest of the mountains... all the nations shall flow to it." (Isaiah 2:2)</a:t>
            </a:r>
          </a:p>
          <a:p>
            <a:pPr>
              <a:lnSpc>
                <a:spcPct val="90000"/>
              </a:lnSpc>
              <a:buFont typeface="Arial" panose="020B0604020202020204" pitchFamily="34" charset="0"/>
              <a:buChar char="•"/>
            </a:pPr>
            <a:r>
              <a:rPr lang="en-US" sz="1600" b="0" i="0" dirty="0">
                <a:effectLst/>
                <a:latin typeface="Söhne"/>
              </a:rPr>
              <a:t>God's truth will rise above all, impacting education and every sphere of human endeavor.</a:t>
            </a:r>
          </a:p>
          <a:p>
            <a:pPr>
              <a:lnSpc>
                <a:spcPct val="90000"/>
              </a:lnSpc>
            </a:pPr>
            <a:r>
              <a:rPr lang="en-US" sz="1600" b="1" i="0" dirty="0">
                <a:effectLst/>
                <a:latin typeface="Söhne"/>
              </a:rPr>
              <a:t>2. Embrace our Identity as God's Masterpiece</a:t>
            </a:r>
            <a:endParaRPr lang="en-US" sz="1600" b="0" i="0" dirty="0">
              <a:effectLst/>
              <a:latin typeface="Söhne"/>
            </a:endParaRPr>
          </a:p>
          <a:p>
            <a:pPr>
              <a:lnSpc>
                <a:spcPct val="90000"/>
              </a:lnSpc>
              <a:buFont typeface="Arial" panose="020B0604020202020204" pitchFamily="34" charset="0"/>
              <a:buChar char="•"/>
            </a:pPr>
            <a:r>
              <a:rPr lang="en-US" sz="1600" b="0" i="0" dirty="0">
                <a:effectLst/>
                <a:latin typeface="Söhne"/>
              </a:rPr>
              <a:t>"We are God's masterpiece, a unique expression of His creation for the education mountain." (Ephesians 2:10)</a:t>
            </a:r>
          </a:p>
          <a:p>
            <a:pPr>
              <a:lnSpc>
                <a:spcPct val="90000"/>
              </a:lnSpc>
              <a:buFont typeface="Arial" panose="020B0604020202020204" pitchFamily="34" charset="0"/>
              <a:buChar char="•"/>
            </a:pPr>
            <a:r>
              <a:rPr lang="en-US" sz="1600" b="0" i="0" dirty="0">
                <a:effectLst/>
                <a:latin typeface="Söhne"/>
              </a:rPr>
              <a:t>Recognizing the value of every person fosters a diverse and respectful educational environment.</a:t>
            </a:r>
          </a:p>
          <a:p>
            <a:pPr>
              <a:lnSpc>
                <a:spcPct val="90000"/>
              </a:lnSpc>
            </a:pPr>
            <a:r>
              <a:rPr lang="en-US" sz="1600" b="1" i="0" dirty="0">
                <a:effectLst/>
                <a:latin typeface="Söhne"/>
              </a:rPr>
              <a:t>3. Trusting God's Authority and Solutions</a:t>
            </a:r>
            <a:endParaRPr lang="en-US" sz="1600" b="0" i="0" dirty="0">
              <a:effectLst/>
              <a:latin typeface="Söhne"/>
            </a:endParaRPr>
          </a:p>
          <a:p>
            <a:pPr>
              <a:lnSpc>
                <a:spcPct val="90000"/>
              </a:lnSpc>
              <a:buFont typeface="Arial" panose="020B0604020202020204" pitchFamily="34" charset="0"/>
              <a:buChar char="•"/>
            </a:pPr>
            <a:r>
              <a:rPr lang="en-US" sz="1600" b="0" i="0" dirty="0">
                <a:effectLst/>
                <a:latin typeface="Söhne"/>
              </a:rPr>
              <a:t>"God has given us His power and a sound mind." (2 Timothy 1:7)</a:t>
            </a:r>
          </a:p>
          <a:p>
            <a:pPr>
              <a:lnSpc>
                <a:spcPct val="90000"/>
              </a:lnSpc>
              <a:buFont typeface="Arial" panose="020B0604020202020204" pitchFamily="34" charset="0"/>
              <a:buChar char="•"/>
            </a:pPr>
            <a:r>
              <a:rPr lang="en-US" sz="1600" b="0" i="0" dirty="0">
                <a:effectLst/>
                <a:latin typeface="Söhne"/>
              </a:rPr>
              <a:t>Relying on God's authority equips educators to face challenges confidently, seeking divine solutions.</a:t>
            </a:r>
          </a:p>
          <a:p>
            <a:pPr>
              <a:lnSpc>
                <a:spcPct val="90000"/>
              </a:lnSpc>
            </a:pPr>
            <a:r>
              <a:rPr lang="en-US" sz="1600" b="1" i="0" dirty="0">
                <a:effectLst/>
                <a:latin typeface="Söhne"/>
              </a:rPr>
              <a:t>4. Dare to Believe the Impossible</a:t>
            </a:r>
            <a:endParaRPr lang="en-US" sz="1600" b="0" i="0" dirty="0">
              <a:effectLst/>
              <a:latin typeface="Söhne"/>
            </a:endParaRPr>
          </a:p>
          <a:p>
            <a:pPr>
              <a:lnSpc>
                <a:spcPct val="90000"/>
              </a:lnSpc>
              <a:buFont typeface="Arial" panose="020B0604020202020204" pitchFamily="34" charset="0"/>
              <a:buChar char="•"/>
            </a:pPr>
            <a:r>
              <a:rPr lang="en-US" sz="1600" b="0" i="0" dirty="0">
                <a:effectLst/>
                <a:latin typeface="Söhne"/>
              </a:rPr>
              <a:t>"Believing in God's power attracts others to believe and lean into His solutions."</a:t>
            </a:r>
          </a:p>
          <a:p>
            <a:pPr>
              <a:lnSpc>
                <a:spcPct val="90000"/>
              </a:lnSpc>
              <a:buFont typeface="Arial" panose="020B0604020202020204" pitchFamily="34" charset="0"/>
              <a:buChar char="•"/>
            </a:pPr>
            <a:r>
              <a:rPr lang="en-US" sz="1600" b="0" i="0" dirty="0">
                <a:effectLst/>
                <a:latin typeface="Söhne"/>
              </a:rPr>
              <a:t>Boldly embracing God's wisdom leads to transformative solutions in education.</a:t>
            </a:r>
          </a:p>
          <a:p>
            <a:pPr>
              <a:lnSpc>
                <a:spcPct val="90000"/>
              </a:lnSpc>
            </a:pPr>
            <a:endParaRPr lang="en-US" sz="1100" dirty="0"/>
          </a:p>
        </p:txBody>
      </p:sp>
    </p:spTree>
    <p:extLst>
      <p:ext uri="{BB962C8B-B14F-4D97-AF65-F5344CB8AC3E}">
        <p14:creationId xmlns:p14="http://schemas.microsoft.com/office/powerpoint/2010/main" val="1249660940"/>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{5B90FC47-63BC-5744-BDE6-DC541B545884}tf10001060</Template>
  <TotalTime>43</TotalTime>
  <Words>1050</Words>
  <Application>Microsoft Macintosh PowerPoint</Application>
  <PresentationFormat>Widescreen</PresentationFormat>
  <Paragraphs>90</Paragraphs>
  <Slides>10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Calibri</vt:lpstr>
      <vt:lpstr>Söhne</vt:lpstr>
      <vt:lpstr>Times New Roman</vt:lpstr>
      <vt:lpstr>Trebuchet MS</vt:lpstr>
      <vt:lpstr>Wingdings 3</vt:lpstr>
      <vt:lpstr>Facet</vt:lpstr>
      <vt:lpstr>Distinctive Teaching and Learning Conference - CIU</vt:lpstr>
      <vt:lpstr>What or Who Shaped you as an Educator?</vt:lpstr>
      <vt:lpstr>What or Who Shaped you as an Educator?</vt:lpstr>
      <vt:lpstr>CIU’s Impact - Emphasizing the Intersection of Biblical Truth and Education</vt:lpstr>
      <vt:lpstr>CIU’s Impact - Integrating Revealed Truth in Education</vt:lpstr>
      <vt:lpstr>CIU’s Impact - Integrating Revealed Truth in Education</vt:lpstr>
      <vt:lpstr>CIU's Impact on Educators: Strategic Placement for God's Kingdom</vt:lpstr>
      <vt:lpstr>CIU's Impact on Educators: Strategic Placement for God's Kingdom</vt:lpstr>
      <vt:lpstr>Influential Engagement of the Education Mountain </vt:lpstr>
      <vt:lpstr>Influential Engagement of the Education Mountain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Distinctive Teaching and Learning Conference - CIU</dc:title>
  <dc:creator>Debbi Keeler</dc:creator>
  <cp:lastModifiedBy>Debbi Keeler</cp:lastModifiedBy>
  <cp:revision>2</cp:revision>
  <dcterms:created xsi:type="dcterms:W3CDTF">2023-07-31T04:11:44Z</dcterms:created>
  <dcterms:modified xsi:type="dcterms:W3CDTF">2023-07-31T04:54:49Z</dcterms:modified>
</cp:coreProperties>
</file>